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349" r:id="rId2"/>
    <p:sldId id="372" r:id="rId3"/>
    <p:sldId id="271" r:id="rId4"/>
    <p:sldId id="273" r:id="rId5"/>
    <p:sldId id="274" r:id="rId6"/>
    <p:sldId id="287" r:id="rId7"/>
    <p:sldId id="288" r:id="rId8"/>
    <p:sldId id="289" r:id="rId9"/>
    <p:sldId id="303" r:id="rId10"/>
    <p:sldId id="292" r:id="rId11"/>
    <p:sldId id="293" r:id="rId12"/>
    <p:sldId id="291" r:id="rId13"/>
    <p:sldId id="294" r:id="rId14"/>
    <p:sldId id="264" r:id="rId15"/>
    <p:sldId id="301" r:id="rId16"/>
    <p:sldId id="263" r:id="rId17"/>
    <p:sldId id="261" r:id="rId18"/>
    <p:sldId id="373" r:id="rId19"/>
    <p:sldId id="374" r:id="rId20"/>
    <p:sldId id="375" r:id="rId21"/>
    <p:sldId id="376" r:id="rId22"/>
    <p:sldId id="377" r:id="rId23"/>
    <p:sldId id="378" r:id="rId24"/>
    <p:sldId id="379" r:id="rId25"/>
    <p:sldId id="331" r:id="rId26"/>
    <p:sldId id="358" r:id="rId27"/>
    <p:sldId id="332" r:id="rId28"/>
    <p:sldId id="346" r:id="rId29"/>
    <p:sldId id="295" r:id="rId30"/>
    <p:sldId id="286" r:id="rId31"/>
    <p:sldId id="257" r:id="rId32"/>
    <p:sldId id="312" r:id="rId33"/>
    <p:sldId id="308" r:id="rId34"/>
    <p:sldId id="297" r:id="rId35"/>
    <p:sldId id="359" r:id="rId36"/>
    <p:sldId id="360" r:id="rId37"/>
    <p:sldId id="362" r:id="rId38"/>
    <p:sldId id="361" r:id="rId39"/>
    <p:sldId id="363" r:id="rId40"/>
    <p:sldId id="364" r:id="rId41"/>
    <p:sldId id="365" r:id="rId42"/>
    <p:sldId id="368" r:id="rId43"/>
    <p:sldId id="309" r:id="rId44"/>
    <p:sldId id="366" r:id="rId45"/>
    <p:sldId id="322" r:id="rId46"/>
    <p:sldId id="319" r:id="rId47"/>
    <p:sldId id="320" r:id="rId48"/>
    <p:sldId id="324" r:id="rId49"/>
    <p:sldId id="327" r:id="rId50"/>
    <p:sldId id="328" r:id="rId51"/>
    <p:sldId id="329" r:id="rId52"/>
    <p:sldId id="330" r:id="rId53"/>
    <p:sldId id="314" r:id="rId54"/>
    <p:sldId id="315" r:id="rId55"/>
    <p:sldId id="316" r:id="rId56"/>
    <p:sldId id="317" r:id="rId57"/>
    <p:sldId id="318" r:id="rId58"/>
    <p:sldId id="326" r:id="rId59"/>
    <p:sldId id="367" r:id="rId60"/>
    <p:sldId id="380" r:id="rId61"/>
    <p:sldId id="382" r:id="rId62"/>
    <p:sldId id="381" r:id="rId63"/>
    <p:sldId id="369" r:id="rId64"/>
    <p:sldId id="371" r:id="rId65"/>
    <p:sldId id="370"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EBC7A51-A556-4734-8F01-FDC64A9A45B1}">
          <p14:sldIdLst>
            <p14:sldId id="349"/>
            <p14:sldId id="372"/>
          </p14:sldIdLst>
        </p14:section>
        <p14:section name="How do large language models work?" id="{F2B04562-8EAE-4BD4-B441-BB1F1E187AFE}">
          <p14:sldIdLst>
            <p14:sldId id="271"/>
            <p14:sldId id="273"/>
            <p14:sldId id="274"/>
            <p14:sldId id="287"/>
            <p14:sldId id="288"/>
            <p14:sldId id="289"/>
            <p14:sldId id="303"/>
            <p14:sldId id="292"/>
            <p14:sldId id="293"/>
            <p14:sldId id="291"/>
            <p14:sldId id="294"/>
            <p14:sldId id="264"/>
            <p14:sldId id="301"/>
            <p14:sldId id="263"/>
            <p14:sldId id="261"/>
            <p14:sldId id="373"/>
            <p14:sldId id="374"/>
            <p14:sldId id="375"/>
            <p14:sldId id="376"/>
            <p14:sldId id="377"/>
            <p14:sldId id="378"/>
            <p14:sldId id="379"/>
          </p14:sldIdLst>
        </p14:section>
        <p14:section name="Introduction" id="{920DEAF4-2EE1-4BDA-A8E6-6CD037CFD49B}">
          <p14:sldIdLst/>
        </p14:section>
        <p14:section name="What is Artificial Intelligence?" id="{3A735729-C66A-4E90-8D9D-1A6AB42AAE49}">
          <p14:sldIdLst>
            <p14:sldId id="331"/>
            <p14:sldId id="358"/>
            <p14:sldId id="332"/>
          </p14:sldIdLst>
        </p14:section>
        <p14:section name="A Brief History of AI" id="{A0A6EB9A-B708-4C83-9636-3CD8F7FC106A}">
          <p14:sldIdLst>
            <p14:sldId id="346"/>
            <p14:sldId id="295"/>
            <p14:sldId id="286"/>
            <p14:sldId id="257"/>
            <p14:sldId id="312"/>
            <p14:sldId id="308"/>
            <p14:sldId id="297"/>
          </p14:sldIdLst>
        </p14:section>
        <p14:section name="Why is AI becoming so powerful right now?" id="{D8774429-FBBB-4A3D-9D83-5FD5892DA65E}">
          <p14:sldIdLst>
            <p14:sldId id="359"/>
            <p14:sldId id="360"/>
            <p14:sldId id="362"/>
            <p14:sldId id="361"/>
            <p14:sldId id="363"/>
            <p14:sldId id="364"/>
            <p14:sldId id="365"/>
            <p14:sldId id="368"/>
            <p14:sldId id="309"/>
            <p14:sldId id="366"/>
            <p14:sldId id="322"/>
            <p14:sldId id="319"/>
            <p14:sldId id="320"/>
            <p14:sldId id="324"/>
            <p14:sldId id="327"/>
            <p14:sldId id="328"/>
            <p14:sldId id="329"/>
            <p14:sldId id="330"/>
            <p14:sldId id="314"/>
            <p14:sldId id="315"/>
            <p14:sldId id="316"/>
            <p14:sldId id="317"/>
            <p14:sldId id="318"/>
            <p14:sldId id="326"/>
            <p14:sldId id="367"/>
            <p14:sldId id="380"/>
            <p14:sldId id="382"/>
            <p14:sldId id="381"/>
            <p14:sldId id="369"/>
            <p14:sldId id="371"/>
            <p14:sldId id="370"/>
          </p14:sldIdLst>
        </p14:section>
        <p14:section name="Ethically Using AI" id="{61D56158-EBDC-452D-9F3F-454102FC33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1C4852-B988-4E35-B012-17D6C62B342C}" v="18" dt="2024-11-10T22:00:15.9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2472" autoAdjust="0"/>
    <p:restoredTop sz="94697" autoAdjust="0"/>
  </p:normalViewPr>
  <p:slideViewPr>
    <p:cSldViewPr snapToGrid="0">
      <p:cViewPr varScale="1">
        <p:scale>
          <a:sx n="113" d="100"/>
          <a:sy n="113" d="100"/>
        </p:scale>
        <p:origin x="104" y="912"/>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1372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 Wallin" userId="2d9d17965d8823e1" providerId="LiveId" clId="{801C4852-B988-4E35-B012-17D6C62B342C}"/>
    <pc:docChg chg="undo custSel addSld delSld modSld modSection">
      <pc:chgData name="John Wallin" userId="2d9d17965d8823e1" providerId="LiveId" clId="{801C4852-B988-4E35-B012-17D6C62B342C}" dt="2024-11-10T22:00:15.966" v="2415"/>
      <pc:docMkLst>
        <pc:docMk/>
      </pc:docMkLst>
      <pc:sldChg chg="add del">
        <pc:chgData name="John Wallin" userId="2d9d17965d8823e1" providerId="LiveId" clId="{801C4852-B988-4E35-B012-17D6C62B342C}" dt="2024-11-10T21:59:46.599" v="2400"/>
        <pc:sldMkLst>
          <pc:docMk/>
          <pc:sldMk cId="415337306" sldId="313"/>
        </pc:sldMkLst>
      </pc:sldChg>
      <pc:sldChg chg="delSp add setBg delDesignElem">
        <pc:chgData name="John Wallin" userId="2d9d17965d8823e1" providerId="LiveId" clId="{801C4852-B988-4E35-B012-17D6C62B342C}" dt="2024-11-10T22:00:15.966" v="2415"/>
        <pc:sldMkLst>
          <pc:docMk/>
          <pc:sldMk cId="1185851289" sldId="314"/>
        </pc:sldMkLst>
        <pc:spChg chg="del">
          <ac:chgData name="John Wallin" userId="2d9d17965d8823e1" providerId="LiveId" clId="{801C4852-B988-4E35-B012-17D6C62B342C}" dt="2024-11-10T22:00:15.966" v="2415"/>
          <ac:spMkLst>
            <pc:docMk/>
            <pc:sldMk cId="1185851289" sldId="314"/>
            <ac:spMk id="11" creationId="{F13C74B1-5B17-4795-BED0-7140497B445A}"/>
          </ac:spMkLst>
        </pc:spChg>
        <pc:spChg chg="del">
          <ac:chgData name="John Wallin" userId="2d9d17965d8823e1" providerId="LiveId" clId="{801C4852-B988-4E35-B012-17D6C62B342C}" dt="2024-11-10T22:00:15.966" v="2415"/>
          <ac:spMkLst>
            <pc:docMk/>
            <pc:sldMk cId="1185851289" sldId="314"/>
            <ac:spMk id="13" creationId="{D4974D33-8DC5-464E-8C6D-BE58F0669C17}"/>
          </ac:spMkLst>
        </pc:spChg>
      </pc:sldChg>
      <pc:sldChg chg="delSp add setBg delDesignElem">
        <pc:chgData name="John Wallin" userId="2d9d17965d8823e1" providerId="LiveId" clId="{801C4852-B988-4E35-B012-17D6C62B342C}" dt="2024-11-10T22:00:15.966" v="2415"/>
        <pc:sldMkLst>
          <pc:docMk/>
          <pc:sldMk cId="1190038667" sldId="315"/>
        </pc:sldMkLst>
        <pc:spChg chg="del">
          <ac:chgData name="John Wallin" userId="2d9d17965d8823e1" providerId="LiveId" clId="{801C4852-B988-4E35-B012-17D6C62B342C}" dt="2024-11-10T22:00:15.966" v="2415"/>
          <ac:spMkLst>
            <pc:docMk/>
            <pc:sldMk cId="1190038667" sldId="315"/>
            <ac:spMk id="10" creationId="{F13C74B1-5B17-4795-BED0-7140497B445A}"/>
          </ac:spMkLst>
        </pc:spChg>
        <pc:spChg chg="del">
          <ac:chgData name="John Wallin" userId="2d9d17965d8823e1" providerId="LiveId" clId="{801C4852-B988-4E35-B012-17D6C62B342C}" dt="2024-11-10T22:00:15.966" v="2415"/>
          <ac:spMkLst>
            <pc:docMk/>
            <pc:sldMk cId="1190038667" sldId="315"/>
            <ac:spMk id="12" creationId="{D4974D33-8DC5-464E-8C6D-BE58F0669C17}"/>
          </ac:spMkLst>
        </pc:spChg>
      </pc:sldChg>
      <pc:sldChg chg="delSp add setBg delDesignElem">
        <pc:chgData name="John Wallin" userId="2d9d17965d8823e1" providerId="LiveId" clId="{801C4852-B988-4E35-B012-17D6C62B342C}" dt="2024-11-10T22:00:15.966" v="2415"/>
        <pc:sldMkLst>
          <pc:docMk/>
          <pc:sldMk cId="2169064266" sldId="316"/>
        </pc:sldMkLst>
        <pc:spChg chg="del">
          <ac:chgData name="John Wallin" userId="2d9d17965d8823e1" providerId="LiveId" clId="{801C4852-B988-4E35-B012-17D6C62B342C}" dt="2024-11-10T22:00:15.966" v="2415"/>
          <ac:spMkLst>
            <pc:docMk/>
            <pc:sldMk cId="2169064266" sldId="316"/>
            <ac:spMk id="10" creationId="{F13C74B1-5B17-4795-BED0-7140497B445A}"/>
          </ac:spMkLst>
        </pc:spChg>
        <pc:spChg chg="del">
          <ac:chgData name="John Wallin" userId="2d9d17965d8823e1" providerId="LiveId" clId="{801C4852-B988-4E35-B012-17D6C62B342C}" dt="2024-11-10T22:00:15.966" v="2415"/>
          <ac:spMkLst>
            <pc:docMk/>
            <pc:sldMk cId="2169064266" sldId="316"/>
            <ac:spMk id="12" creationId="{D4974D33-8DC5-464E-8C6D-BE58F0669C17}"/>
          </ac:spMkLst>
        </pc:spChg>
      </pc:sldChg>
      <pc:sldChg chg="delSp add setBg delDesignElem">
        <pc:chgData name="John Wallin" userId="2d9d17965d8823e1" providerId="LiveId" clId="{801C4852-B988-4E35-B012-17D6C62B342C}" dt="2024-11-10T22:00:15.966" v="2415"/>
        <pc:sldMkLst>
          <pc:docMk/>
          <pc:sldMk cId="1634046480" sldId="317"/>
        </pc:sldMkLst>
        <pc:spChg chg="del">
          <ac:chgData name="John Wallin" userId="2d9d17965d8823e1" providerId="LiveId" clId="{801C4852-B988-4E35-B012-17D6C62B342C}" dt="2024-11-10T22:00:15.966" v="2415"/>
          <ac:spMkLst>
            <pc:docMk/>
            <pc:sldMk cId="1634046480" sldId="317"/>
            <ac:spMk id="10" creationId="{F13C74B1-5B17-4795-BED0-7140497B445A}"/>
          </ac:spMkLst>
        </pc:spChg>
        <pc:spChg chg="del">
          <ac:chgData name="John Wallin" userId="2d9d17965d8823e1" providerId="LiveId" clId="{801C4852-B988-4E35-B012-17D6C62B342C}" dt="2024-11-10T22:00:15.966" v="2415"/>
          <ac:spMkLst>
            <pc:docMk/>
            <pc:sldMk cId="1634046480" sldId="317"/>
            <ac:spMk id="12" creationId="{D4974D33-8DC5-464E-8C6D-BE58F0669C17}"/>
          </ac:spMkLst>
        </pc:spChg>
      </pc:sldChg>
      <pc:sldChg chg="delSp add setBg delDesignElem">
        <pc:chgData name="John Wallin" userId="2d9d17965d8823e1" providerId="LiveId" clId="{801C4852-B988-4E35-B012-17D6C62B342C}" dt="2024-11-10T22:00:15.966" v="2415"/>
        <pc:sldMkLst>
          <pc:docMk/>
          <pc:sldMk cId="4141191399" sldId="318"/>
        </pc:sldMkLst>
        <pc:spChg chg="del">
          <ac:chgData name="John Wallin" userId="2d9d17965d8823e1" providerId="LiveId" clId="{801C4852-B988-4E35-B012-17D6C62B342C}" dt="2024-11-10T22:00:15.966" v="2415"/>
          <ac:spMkLst>
            <pc:docMk/>
            <pc:sldMk cId="4141191399" sldId="318"/>
            <ac:spMk id="10" creationId="{F13C74B1-5B17-4795-BED0-7140497B445A}"/>
          </ac:spMkLst>
        </pc:spChg>
        <pc:spChg chg="del">
          <ac:chgData name="John Wallin" userId="2d9d17965d8823e1" providerId="LiveId" clId="{801C4852-B988-4E35-B012-17D6C62B342C}" dt="2024-11-10T22:00:15.966" v="2415"/>
          <ac:spMkLst>
            <pc:docMk/>
            <pc:sldMk cId="4141191399" sldId="318"/>
            <ac:spMk id="12" creationId="{D4974D33-8DC5-464E-8C6D-BE58F0669C17}"/>
          </ac:spMkLst>
        </pc:spChg>
      </pc:sldChg>
      <pc:sldChg chg="delSp add setBg delDesignElem">
        <pc:chgData name="John Wallin" userId="2d9d17965d8823e1" providerId="LiveId" clId="{801C4852-B988-4E35-B012-17D6C62B342C}" dt="2024-11-10T22:00:15.966" v="2415"/>
        <pc:sldMkLst>
          <pc:docMk/>
          <pc:sldMk cId="712355573" sldId="319"/>
        </pc:sldMkLst>
        <pc:spChg chg="del">
          <ac:chgData name="John Wallin" userId="2d9d17965d8823e1" providerId="LiveId" clId="{801C4852-B988-4E35-B012-17D6C62B342C}" dt="2024-11-10T22:00:15.966" v="2415"/>
          <ac:spMkLst>
            <pc:docMk/>
            <pc:sldMk cId="712355573" sldId="319"/>
            <ac:spMk id="9" creationId="{F13C74B1-5B17-4795-BED0-7140497B445A}"/>
          </ac:spMkLst>
        </pc:spChg>
        <pc:spChg chg="del">
          <ac:chgData name="John Wallin" userId="2d9d17965d8823e1" providerId="LiveId" clId="{801C4852-B988-4E35-B012-17D6C62B342C}" dt="2024-11-10T22:00:15.966" v="2415"/>
          <ac:spMkLst>
            <pc:docMk/>
            <pc:sldMk cId="712355573" sldId="319"/>
            <ac:spMk id="11" creationId="{D4974D33-8DC5-464E-8C6D-BE58F0669C17}"/>
          </ac:spMkLst>
        </pc:spChg>
      </pc:sldChg>
      <pc:sldChg chg="delSp add setBg delDesignElem">
        <pc:chgData name="John Wallin" userId="2d9d17965d8823e1" providerId="LiveId" clId="{801C4852-B988-4E35-B012-17D6C62B342C}" dt="2024-11-10T22:00:15.966" v="2415"/>
        <pc:sldMkLst>
          <pc:docMk/>
          <pc:sldMk cId="1747537077" sldId="320"/>
        </pc:sldMkLst>
        <pc:spChg chg="del">
          <ac:chgData name="John Wallin" userId="2d9d17965d8823e1" providerId="LiveId" clId="{801C4852-B988-4E35-B012-17D6C62B342C}" dt="2024-11-10T22:00:15.966" v="2415"/>
          <ac:spMkLst>
            <pc:docMk/>
            <pc:sldMk cId="1747537077" sldId="320"/>
            <ac:spMk id="9" creationId="{F13C74B1-5B17-4795-BED0-7140497B445A}"/>
          </ac:spMkLst>
        </pc:spChg>
        <pc:spChg chg="del">
          <ac:chgData name="John Wallin" userId="2d9d17965d8823e1" providerId="LiveId" clId="{801C4852-B988-4E35-B012-17D6C62B342C}" dt="2024-11-10T22:00:15.966" v="2415"/>
          <ac:spMkLst>
            <pc:docMk/>
            <pc:sldMk cId="1747537077" sldId="320"/>
            <ac:spMk id="11" creationId="{D4974D33-8DC5-464E-8C6D-BE58F0669C17}"/>
          </ac:spMkLst>
        </pc:spChg>
      </pc:sldChg>
      <pc:sldChg chg="addSp delSp add del setBg delDesignElem">
        <pc:chgData name="John Wallin" userId="2d9d17965d8823e1" providerId="LiveId" clId="{801C4852-B988-4E35-B012-17D6C62B342C}" dt="2024-11-10T22:00:15.966" v="2415"/>
        <pc:sldMkLst>
          <pc:docMk/>
          <pc:sldMk cId="215699801" sldId="322"/>
        </pc:sldMkLst>
        <pc:spChg chg="add del">
          <ac:chgData name="John Wallin" userId="2d9d17965d8823e1" providerId="LiveId" clId="{801C4852-B988-4E35-B012-17D6C62B342C}" dt="2024-11-10T22:00:15.966" v="2415"/>
          <ac:spMkLst>
            <pc:docMk/>
            <pc:sldMk cId="215699801" sldId="322"/>
            <ac:spMk id="9" creationId="{F13C74B1-5B17-4795-BED0-7140497B445A}"/>
          </ac:spMkLst>
        </pc:spChg>
        <pc:spChg chg="add del">
          <ac:chgData name="John Wallin" userId="2d9d17965d8823e1" providerId="LiveId" clId="{801C4852-B988-4E35-B012-17D6C62B342C}" dt="2024-11-10T22:00:15.966" v="2415"/>
          <ac:spMkLst>
            <pc:docMk/>
            <pc:sldMk cId="215699801" sldId="322"/>
            <ac:spMk id="11" creationId="{D4974D33-8DC5-464E-8C6D-BE58F0669C17}"/>
          </ac:spMkLst>
        </pc:spChg>
      </pc:sldChg>
      <pc:sldChg chg="delSp add setBg delDesignElem">
        <pc:chgData name="John Wallin" userId="2d9d17965d8823e1" providerId="LiveId" clId="{801C4852-B988-4E35-B012-17D6C62B342C}" dt="2024-11-10T22:00:15.966" v="2415"/>
        <pc:sldMkLst>
          <pc:docMk/>
          <pc:sldMk cId="2654998833" sldId="324"/>
        </pc:sldMkLst>
        <pc:spChg chg="del">
          <ac:chgData name="John Wallin" userId="2d9d17965d8823e1" providerId="LiveId" clId="{801C4852-B988-4E35-B012-17D6C62B342C}" dt="2024-11-10T22:00:15.966" v="2415"/>
          <ac:spMkLst>
            <pc:docMk/>
            <pc:sldMk cId="2654998833" sldId="324"/>
            <ac:spMk id="9" creationId="{F13C74B1-5B17-4795-BED0-7140497B445A}"/>
          </ac:spMkLst>
        </pc:spChg>
        <pc:spChg chg="del">
          <ac:chgData name="John Wallin" userId="2d9d17965d8823e1" providerId="LiveId" clId="{801C4852-B988-4E35-B012-17D6C62B342C}" dt="2024-11-10T22:00:15.966" v="2415"/>
          <ac:spMkLst>
            <pc:docMk/>
            <pc:sldMk cId="2654998833" sldId="324"/>
            <ac:spMk id="11" creationId="{D4974D33-8DC5-464E-8C6D-BE58F0669C17}"/>
          </ac:spMkLst>
        </pc:spChg>
      </pc:sldChg>
      <pc:sldChg chg="delSp add setBg delDesignElem">
        <pc:chgData name="John Wallin" userId="2d9d17965d8823e1" providerId="LiveId" clId="{801C4852-B988-4E35-B012-17D6C62B342C}" dt="2024-11-10T22:00:15.966" v="2415"/>
        <pc:sldMkLst>
          <pc:docMk/>
          <pc:sldMk cId="3518113284" sldId="326"/>
        </pc:sldMkLst>
        <pc:spChg chg="del">
          <ac:chgData name="John Wallin" userId="2d9d17965d8823e1" providerId="LiveId" clId="{801C4852-B988-4E35-B012-17D6C62B342C}" dt="2024-11-10T22:00:15.966" v="2415"/>
          <ac:spMkLst>
            <pc:docMk/>
            <pc:sldMk cId="3518113284" sldId="326"/>
            <ac:spMk id="10" creationId="{F13C74B1-5B17-4795-BED0-7140497B445A}"/>
          </ac:spMkLst>
        </pc:spChg>
        <pc:spChg chg="del">
          <ac:chgData name="John Wallin" userId="2d9d17965d8823e1" providerId="LiveId" clId="{801C4852-B988-4E35-B012-17D6C62B342C}" dt="2024-11-10T22:00:15.966" v="2415"/>
          <ac:spMkLst>
            <pc:docMk/>
            <pc:sldMk cId="3518113284" sldId="326"/>
            <ac:spMk id="12" creationId="{D4974D33-8DC5-464E-8C6D-BE58F0669C17}"/>
          </ac:spMkLst>
        </pc:spChg>
      </pc:sldChg>
      <pc:sldChg chg="delSp add setBg delDesignElem">
        <pc:chgData name="John Wallin" userId="2d9d17965d8823e1" providerId="LiveId" clId="{801C4852-B988-4E35-B012-17D6C62B342C}" dt="2024-11-10T22:00:15.966" v="2415"/>
        <pc:sldMkLst>
          <pc:docMk/>
          <pc:sldMk cId="1490228464" sldId="327"/>
        </pc:sldMkLst>
        <pc:spChg chg="del">
          <ac:chgData name="John Wallin" userId="2d9d17965d8823e1" providerId="LiveId" clId="{801C4852-B988-4E35-B012-17D6C62B342C}" dt="2024-11-10T22:00:15.966" v="2415"/>
          <ac:spMkLst>
            <pc:docMk/>
            <pc:sldMk cId="1490228464" sldId="327"/>
            <ac:spMk id="15" creationId="{743AA782-23D1-4521-8CAD-47662984AA08}"/>
          </ac:spMkLst>
        </pc:spChg>
        <pc:spChg chg="del">
          <ac:chgData name="John Wallin" userId="2d9d17965d8823e1" providerId="LiveId" clId="{801C4852-B988-4E35-B012-17D6C62B342C}" dt="2024-11-10T22:00:15.966" v="2415"/>
          <ac:spMkLst>
            <pc:docMk/>
            <pc:sldMk cId="1490228464" sldId="327"/>
            <ac:spMk id="16" creationId="{71877DBC-BB60-40F0-AC93-2ACDBAAE60CE}"/>
          </ac:spMkLst>
        </pc:spChg>
      </pc:sldChg>
      <pc:sldChg chg="delSp add setBg delDesignElem">
        <pc:chgData name="John Wallin" userId="2d9d17965d8823e1" providerId="LiveId" clId="{801C4852-B988-4E35-B012-17D6C62B342C}" dt="2024-11-10T22:00:15.966" v="2415"/>
        <pc:sldMkLst>
          <pc:docMk/>
          <pc:sldMk cId="1598140272" sldId="328"/>
        </pc:sldMkLst>
        <pc:spChg chg="del">
          <ac:chgData name="John Wallin" userId="2d9d17965d8823e1" providerId="LiveId" clId="{801C4852-B988-4E35-B012-17D6C62B342C}" dt="2024-11-10T22:00:15.966" v="2415"/>
          <ac:spMkLst>
            <pc:docMk/>
            <pc:sldMk cId="1598140272" sldId="328"/>
            <ac:spMk id="9" creationId="{F13C74B1-5B17-4795-BED0-7140497B445A}"/>
          </ac:spMkLst>
        </pc:spChg>
        <pc:spChg chg="del">
          <ac:chgData name="John Wallin" userId="2d9d17965d8823e1" providerId="LiveId" clId="{801C4852-B988-4E35-B012-17D6C62B342C}" dt="2024-11-10T22:00:15.966" v="2415"/>
          <ac:spMkLst>
            <pc:docMk/>
            <pc:sldMk cId="1598140272" sldId="328"/>
            <ac:spMk id="11" creationId="{D4974D33-8DC5-464E-8C6D-BE58F0669C17}"/>
          </ac:spMkLst>
        </pc:spChg>
      </pc:sldChg>
      <pc:sldChg chg="delSp add setBg delDesignElem">
        <pc:chgData name="John Wallin" userId="2d9d17965d8823e1" providerId="LiveId" clId="{801C4852-B988-4E35-B012-17D6C62B342C}" dt="2024-11-10T22:00:15.966" v="2415"/>
        <pc:sldMkLst>
          <pc:docMk/>
          <pc:sldMk cId="1663793655" sldId="329"/>
        </pc:sldMkLst>
        <pc:spChg chg="del">
          <ac:chgData name="John Wallin" userId="2d9d17965d8823e1" providerId="LiveId" clId="{801C4852-B988-4E35-B012-17D6C62B342C}" dt="2024-11-10T22:00:15.966" v="2415"/>
          <ac:spMkLst>
            <pc:docMk/>
            <pc:sldMk cId="1663793655" sldId="329"/>
            <ac:spMk id="10" creationId="{F13C74B1-5B17-4795-BED0-7140497B445A}"/>
          </ac:spMkLst>
        </pc:spChg>
        <pc:spChg chg="del">
          <ac:chgData name="John Wallin" userId="2d9d17965d8823e1" providerId="LiveId" clId="{801C4852-B988-4E35-B012-17D6C62B342C}" dt="2024-11-10T22:00:15.966" v="2415"/>
          <ac:spMkLst>
            <pc:docMk/>
            <pc:sldMk cId="1663793655" sldId="329"/>
            <ac:spMk id="12" creationId="{D4974D33-8DC5-464E-8C6D-BE58F0669C17}"/>
          </ac:spMkLst>
        </pc:spChg>
      </pc:sldChg>
      <pc:sldChg chg="delSp add setBg delDesignElem">
        <pc:chgData name="John Wallin" userId="2d9d17965d8823e1" providerId="LiveId" clId="{801C4852-B988-4E35-B012-17D6C62B342C}" dt="2024-11-10T22:00:15.966" v="2415"/>
        <pc:sldMkLst>
          <pc:docMk/>
          <pc:sldMk cId="2599762514" sldId="330"/>
        </pc:sldMkLst>
        <pc:spChg chg="del">
          <ac:chgData name="John Wallin" userId="2d9d17965d8823e1" providerId="LiveId" clId="{801C4852-B988-4E35-B012-17D6C62B342C}" dt="2024-11-10T22:00:15.966" v="2415"/>
          <ac:spMkLst>
            <pc:docMk/>
            <pc:sldMk cId="2599762514" sldId="330"/>
            <ac:spMk id="9" creationId="{F13C74B1-5B17-4795-BED0-7140497B445A}"/>
          </ac:spMkLst>
        </pc:spChg>
        <pc:spChg chg="del">
          <ac:chgData name="John Wallin" userId="2d9d17965d8823e1" providerId="LiveId" clId="{801C4852-B988-4E35-B012-17D6C62B342C}" dt="2024-11-10T22:00:15.966" v="2415"/>
          <ac:spMkLst>
            <pc:docMk/>
            <pc:sldMk cId="2599762514" sldId="330"/>
            <ac:spMk id="11" creationId="{D4974D33-8DC5-464E-8C6D-BE58F0669C17}"/>
          </ac:spMkLst>
        </pc:spChg>
      </pc:sldChg>
      <pc:sldChg chg="modSp">
        <pc:chgData name="John Wallin" userId="2d9d17965d8823e1" providerId="LiveId" clId="{801C4852-B988-4E35-B012-17D6C62B342C}" dt="2024-11-10T20:46:47.960" v="28" actId="20577"/>
        <pc:sldMkLst>
          <pc:docMk/>
          <pc:sldMk cId="1210330405" sldId="366"/>
        </pc:sldMkLst>
        <pc:spChg chg="mod">
          <ac:chgData name="John Wallin" userId="2d9d17965d8823e1" providerId="LiveId" clId="{801C4852-B988-4E35-B012-17D6C62B342C}" dt="2024-11-10T20:46:47.960" v="28" actId="20577"/>
          <ac:spMkLst>
            <pc:docMk/>
            <pc:sldMk cId="1210330405" sldId="366"/>
            <ac:spMk id="5" creationId="{849810CD-573B-7FFF-5095-5DDE58ED42AB}"/>
          </ac:spMkLst>
        </pc:spChg>
      </pc:sldChg>
      <pc:sldChg chg="modSp mod">
        <pc:chgData name="John Wallin" userId="2d9d17965d8823e1" providerId="LiveId" clId="{801C4852-B988-4E35-B012-17D6C62B342C}" dt="2024-11-10T20:45:34.362" v="24" actId="20577"/>
        <pc:sldMkLst>
          <pc:docMk/>
          <pc:sldMk cId="3486606445" sldId="367"/>
        </pc:sldMkLst>
        <pc:spChg chg="mod">
          <ac:chgData name="John Wallin" userId="2d9d17965d8823e1" providerId="LiveId" clId="{801C4852-B988-4E35-B012-17D6C62B342C}" dt="2024-11-10T20:45:34.362" v="24" actId="20577"/>
          <ac:spMkLst>
            <pc:docMk/>
            <pc:sldMk cId="3486606445" sldId="367"/>
            <ac:spMk id="2" creationId="{ED05FEDD-56FB-E57A-1C7E-E74C70D4AA72}"/>
          </ac:spMkLst>
        </pc:spChg>
      </pc:sldChg>
      <pc:sldChg chg="addSp modSp new mod modClrScheme chgLayout">
        <pc:chgData name="John Wallin" userId="2d9d17965d8823e1" providerId="LiveId" clId="{801C4852-B988-4E35-B012-17D6C62B342C}" dt="2024-11-10T21:09:18.510" v="697" actId="5793"/>
        <pc:sldMkLst>
          <pc:docMk/>
          <pc:sldMk cId="1050277120" sldId="373"/>
        </pc:sldMkLst>
        <pc:spChg chg="mod ord">
          <ac:chgData name="John Wallin" userId="2d9d17965d8823e1" providerId="LiveId" clId="{801C4852-B988-4E35-B012-17D6C62B342C}" dt="2024-11-10T21:05:05.194" v="153" actId="700"/>
          <ac:spMkLst>
            <pc:docMk/>
            <pc:sldMk cId="1050277120" sldId="373"/>
            <ac:spMk id="2" creationId="{1833C307-568D-18BC-1276-B4ED9E49255C}"/>
          </ac:spMkLst>
        </pc:spChg>
        <pc:spChg chg="mod ord">
          <ac:chgData name="John Wallin" userId="2d9d17965d8823e1" providerId="LiveId" clId="{801C4852-B988-4E35-B012-17D6C62B342C}" dt="2024-11-10T21:05:05.194" v="153" actId="700"/>
          <ac:spMkLst>
            <pc:docMk/>
            <pc:sldMk cId="1050277120" sldId="373"/>
            <ac:spMk id="3" creationId="{1CD46D84-EDCB-DB0D-8CC4-D7D8144AFD10}"/>
          </ac:spMkLst>
        </pc:spChg>
        <pc:spChg chg="add mod ord">
          <ac:chgData name="John Wallin" userId="2d9d17965d8823e1" providerId="LiveId" clId="{801C4852-B988-4E35-B012-17D6C62B342C}" dt="2024-11-10T21:09:18.510" v="697" actId="5793"/>
          <ac:spMkLst>
            <pc:docMk/>
            <pc:sldMk cId="1050277120" sldId="373"/>
            <ac:spMk id="4" creationId="{EC9F4DB0-6340-1AC1-1A61-ED62081AD46B}"/>
          </ac:spMkLst>
        </pc:spChg>
      </pc:sldChg>
      <pc:sldChg chg="addSp modSp new mod">
        <pc:chgData name="John Wallin" userId="2d9d17965d8823e1" providerId="LiveId" clId="{801C4852-B988-4E35-B012-17D6C62B342C}" dt="2024-11-10T21:14:38.243" v="1083" actId="20577"/>
        <pc:sldMkLst>
          <pc:docMk/>
          <pc:sldMk cId="37663582" sldId="374"/>
        </pc:sldMkLst>
        <pc:spChg chg="mod">
          <ac:chgData name="John Wallin" userId="2d9d17965d8823e1" providerId="LiveId" clId="{801C4852-B988-4E35-B012-17D6C62B342C}" dt="2024-11-10T21:09:30.556" v="721" actId="20577"/>
          <ac:spMkLst>
            <pc:docMk/>
            <pc:sldMk cId="37663582" sldId="374"/>
            <ac:spMk id="2" creationId="{F8B58531-989C-70C0-F602-E26BA16B5330}"/>
          </ac:spMkLst>
        </pc:spChg>
        <pc:spChg chg="mod">
          <ac:chgData name="John Wallin" userId="2d9d17965d8823e1" providerId="LiveId" clId="{801C4852-B988-4E35-B012-17D6C62B342C}" dt="2024-11-10T21:14:38.243" v="1083" actId="20577"/>
          <ac:spMkLst>
            <pc:docMk/>
            <pc:sldMk cId="37663582" sldId="374"/>
            <ac:spMk id="3" creationId="{3437B429-B85D-C7B8-9E89-29DBD1DC8F47}"/>
          </ac:spMkLst>
        </pc:spChg>
        <pc:spChg chg="add">
          <ac:chgData name="John Wallin" userId="2d9d17965d8823e1" providerId="LiveId" clId="{801C4852-B988-4E35-B012-17D6C62B342C}" dt="2024-11-10T21:11:56.531" v="764"/>
          <ac:spMkLst>
            <pc:docMk/>
            <pc:sldMk cId="37663582" sldId="374"/>
            <ac:spMk id="5" creationId="{09D4CE57-D256-5C5D-DD85-BB01483A44AA}"/>
          </ac:spMkLst>
        </pc:spChg>
      </pc:sldChg>
      <pc:sldChg chg="addSp delSp modSp new mod">
        <pc:chgData name="John Wallin" userId="2d9d17965d8823e1" providerId="LiveId" clId="{801C4852-B988-4E35-B012-17D6C62B342C}" dt="2024-11-10T21:15:37.260" v="1135" actId="20577"/>
        <pc:sldMkLst>
          <pc:docMk/>
          <pc:sldMk cId="1523481214" sldId="375"/>
        </pc:sldMkLst>
        <pc:spChg chg="mod">
          <ac:chgData name="John Wallin" userId="2d9d17965d8823e1" providerId="LiveId" clId="{801C4852-B988-4E35-B012-17D6C62B342C}" dt="2024-11-10T21:15:37.260" v="1135" actId="20577"/>
          <ac:spMkLst>
            <pc:docMk/>
            <pc:sldMk cId="1523481214" sldId="375"/>
            <ac:spMk id="2" creationId="{4BB7DFCF-2C77-8FB9-B9B2-F906B23BE08B}"/>
          </ac:spMkLst>
        </pc:spChg>
        <pc:spChg chg="del">
          <ac:chgData name="John Wallin" userId="2d9d17965d8823e1" providerId="LiveId" clId="{801C4852-B988-4E35-B012-17D6C62B342C}" dt="2024-11-10T21:15:25.627" v="1084" actId="22"/>
          <ac:spMkLst>
            <pc:docMk/>
            <pc:sldMk cId="1523481214" sldId="375"/>
            <ac:spMk id="3" creationId="{C341D28F-97BD-D4D6-EB08-4512217A5FA8}"/>
          </ac:spMkLst>
        </pc:spChg>
        <pc:picChg chg="add mod ord">
          <ac:chgData name="John Wallin" userId="2d9d17965d8823e1" providerId="LiveId" clId="{801C4852-B988-4E35-B012-17D6C62B342C}" dt="2024-11-10T21:15:25.627" v="1084" actId="22"/>
          <ac:picMkLst>
            <pc:docMk/>
            <pc:sldMk cId="1523481214" sldId="375"/>
            <ac:picMk id="6" creationId="{F57C4F08-A89F-B14B-9622-E0097112B77B}"/>
          </ac:picMkLst>
        </pc:picChg>
      </pc:sldChg>
      <pc:sldChg chg="modSp new mod">
        <pc:chgData name="John Wallin" userId="2d9d17965d8823e1" providerId="LiveId" clId="{801C4852-B988-4E35-B012-17D6C62B342C}" dt="2024-11-10T21:16:24.939" v="1157" actId="20577"/>
        <pc:sldMkLst>
          <pc:docMk/>
          <pc:sldMk cId="121479500" sldId="376"/>
        </pc:sldMkLst>
        <pc:spChg chg="mod">
          <ac:chgData name="John Wallin" userId="2d9d17965d8823e1" providerId="LiveId" clId="{801C4852-B988-4E35-B012-17D6C62B342C}" dt="2024-11-10T21:16:24.939" v="1157" actId="20577"/>
          <ac:spMkLst>
            <pc:docMk/>
            <pc:sldMk cId="121479500" sldId="376"/>
            <ac:spMk id="2" creationId="{296BA35A-B5EB-5F9E-6135-14C8DA85EC21}"/>
          </ac:spMkLst>
        </pc:spChg>
        <pc:spChg chg="mod">
          <ac:chgData name="John Wallin" userId="2d9d17965d8823e1" providerId="LiveId" clId="{801C4852-B988-4E35-B012-17D6C62B342C}" dt="2024-11-10T21:16:17.199" v="1139" actId="313"/>
          <ac:spMkLst>
            <pc:docMk/>
            <pc:sldMk cId="121479500" sldId="376"/>
            <ac:spMk id="3" creationId="{8C42DD38-C779-3A00-415F-1E248C9BCF47}"/>
          </ac:spMkLst>
        </pc:spChg>
      </pc:sldChg>
      <pc:sldChg chg="modSp new mod">
        <pc:chgData name="John Wallin" userId="2d9d17965d8823e1" providerId="LiveId" clId="{801C4852-B988-4E35-B012-17D6C62B342C}" dt="2024-11-10T21:19:10.704" v="1664" actId="20577"/>
        <pc:sldMkLst>
          <pc:docMk/>
          <pc:sldMk cId="2477051558" sldId="377"/>
        </pc:sldMkLst>
        <pc:spChg chg="mod">
          <ac:chgData name="John Wallin" userId="2d9d17965d8823e1" providerId="LiveId" clId="{801C4852-B988-4E35-B012-17D6C62B342C}" dt="2024-11-10T21:17:16.155" v="1177" actId="20577"/>
          <ac:spMkLst>
            <pc:docMk/>
            <pc:sldMk cId="2477051558" sldId="377"/>
            <ac:spMk id="2" creationId="{67229AC7-8FEC-892D-7B2E-25D67C8165FE}"/>
          </ac:spMkLst>
        </pc:spChg>
        <pc:spChg chg="mod">
          <ac:chgData name="John Wallin" userId="2d9d17965d8823e1" providerId="LiveId" clId="{801C4852-B988-4E35-B012-17D6C62B342C}" dt="2024-11-10T21:19:10.704" v="1664" actId="20577"/>
          <ac:spMkLst>
            <pc:docMk/>
            <pc:sldMk cId="2477051558" sldId="377"/>
            <ac:spMk id="3" creationId="{3FE336F0-32B3-6B0A-AFF8-62F9FF238443}"/>
          </ac:spMkLst>
        </pc:spChg>
      </pc:sldChg>
      <pc:sldChg chg="addSp delSp modSp new mod">
        <pc:chgData name="John Wallin" userId="2d9d17965d8823e1" providerId="LiveId" clId="{801C4852-B988-4E35-B012-17D6C62B342C}" dt="2024-11-10T21:21:19.814" v="1799" actId="1076"/>
        <pc:sldMkLst>
          <pc:docMk/>
          <pc:sldMk cId="2707948083" sldId="378"/>
        </pc:sldMkLst>
        <pc:spChg chg="mod">
          <ac:chgData name="John Wallin" userId="2d9d17965d8823e1" providerId="LiveId" clId="{801C4852-B988-4E35-B012-17D6C62B342C}" dt="2024-11-10T21:20:02.707" v="1751" actId="20577"/>
          <ac:spMkLst>
            <pc:docMk/>
            <pc:sldMk cId="2707948083" sldId="378"/>
            <ac:spMk id="2" creationId="{3595C516-D6B8-9AD6-2F9F-D64E7A6AAA40}"/>
          </ac:spMkLst>
        </pc:spChg>
        <pc:spChg chg="del">
          <ac:chgData name="John Wallin" userId="2d9d17965d8823e1" providerId="LiveId" clId="{801C4852-B988-4E35-B012-17D6C62B342C}" dt="2024-11-10T21:19:37.832" v="1666" actId="22"/>
          <ac:spMkLst>
            <pc:docMk/>
            <pc:sldMk cId="2707948083" sldId="378"/>
            <ac:spMk id="3" creationId="{468794FF-DD10-D1EE-4BFE-A7489998E320}"/>
          </ac:spMkLst>
        </pc:spChg>
        <pc:spChg chg="add mod">
          <ac:chgData name="John Wallin" userId="2d9d17965d8823e1" providerId="LiveId" clId="{801C4852-B988-4E35-B012-17D6C62B342C}" dt="2024-11-10T21:20:42.458" v="1775" actId="1076"/>
          <ac:spMkLst>
            <pc:docMk/>
            <pc:sldMk cId="2707948083" sldId="378"/>
            <ac:spMk id="7" creationId="{A4180471-E14C-36FC-3245-3F545AF8AA06}"/>
          </ac:spMkLst>
        </pc:spChg>
        <pc:spChg chg="add mod">
          <ac:chgData name="John Wallin" userId="2d9d17965d8823e1" providerId="LiveId" clId="{801C4852-B988-4E35-B012-17D6C62B342C}" dt="2024-11-10T21:21:19.814" v="1799" actId="1076"/>
          <ac:spMkLst>
            <pc:docMk/>
            <pc:sldMk cId="2707948083" sldId="378"/>
            <ac:spMk id="8" creationId="{2604514A-5410-FD8C-B768-23B2F1D46F98}"/>
          </ac:spMkLst>
        </pc:spChg>
        <pc:picChg chg="add mod ord">
          <ac:chgData name="John Wallin" userId="2d9d17965d8823e1" providerId="LiveId" clId="{801C4852-B988-4E35-B012-17D6C62B342C}" dt="2024-11-10T21:20:09.861" v="1753" actId="1076"/>
          <ac:picMkLst>
            <pc:docMk/>
            <pc:sldMk cId="2707948083" sldId="378"/>
            <ac:picMk id="6" creationId="{26B23A5D-7185-D92C-D9CC-0ED85D013992}"/>
          </ac:picMkLst>
        </pc:picChg>
      </pc:sldChg>
      <pc:sldChg chg="addSp delSp modSp new mod">
        <pc:chgData name="John Wallin" userId="2d9d17965d8823e1" providerId="LiveId" clId="{801C4852-B988-4E35-B012-17D6C62B342C}" dt="2024-11-10T21:23:14.084" v="1918" actId="1076"/>
        <pc:sldMkLst>
          <pc:docMk/>
          <pc:sldMk cId="4094265638" sldId="379"/>
        </pc:sldMkLst>
        <pc:spChg chg="mod">
          <ac:chgData name="John Wallin" userId="2d9d17965d8823e1" providerId="LiveId" clId="{801C4852-B988-4E35-B012-17D6C62B342C}" dt="2024-11-10T21:22:29.579" v="1892" actId="20577"/>
          <ac:spMkLst>
            <pc:docMk/>
            <pc:sldMk cId="4094265638" sldId="379"/>
            <ac:spMk id="2" creationId="{C0CDFD58-4779-1C1E-38D8-0291679BA1A5}"/>
          </ac:spMkLst>
        </pc:spChg>
        <pc:spChg chg="del">
          <ac:chgData name="John Wallin" userId="2d9d17965d8823e1" providerId="LiveId" clId="{801C4852-B988-4E35-B012-17D6C62B342C}" dt="2024-11-10T21:21:50.912" v="1801" actId="22"/>
          <ac:spMkLst>
            <pc:docMk/>
            <pc:sldMk cId="4094265638" sldId="379"/>
            <ac:spMk id="3" creationId="{36B5E5CD-6BC9-7CB0-DFB8-8DD8BA509D2E}"/>
          </ac:spMkLst>
        </pc:spChg>
        <pc:spChg chg="add mod">
          <ac:chgData name="John Wallin" userId="2d9d17965d8823e1" providerId="LiveId" clId="{801C4852-B988-4E35-B012-17D6C62B342C}" dt="2024-11-10T21:23:14.084" v="1918" actId="1076"/>
          <ac:spMkLst>
            <pc:docMk/>
            <pc:sldMk cId="4094265638" sldId="379"/>
            <ac:spMk id="7" creationId="{5E01C112-B0E2-1837-2CFD-6FF57D6D095E}"/>
          </ac:spMkLst>
        </pc:spChg>
        <pc:picChg chg="add mod ord">
          <ac:chgData name="John Wallin" userId="2d9d17965d8823e1" providerId="LiveId" clId="{801C4852-B988-4E35-B012-17D6C62B342C}" dt="2024-11-10T21:21:59.847" v="1804" actId="1076"/>
          <ac:picMkLst>
            <pc:docMk/>
            <pc:sldMk cId="4094265638" sldId="379"/>
            <ac:picMk id="6" creationId="{61F31905-B66A-7CB8-7387-B13035CFCA75}"/>
          </ac:picMkLst>
        </pc:picChg>
      </pc:sldChg>
      <pc:sldChg chg="modSp new mod">
        <pc:chgData name="John Wallin" userId="2d9d17965d8823e1" providerId="LiveId" clId="{801C4852-B988-4E35-B012-17D6C62B342C}" dt="2024-11-10T21:30:56.960" v="2196" actId="20577"/>
        <pc:sldMkLst>
          <pc:docMk/>
          <pc:sldMk cId="3212031399" sldId="380"/>
        </pc:sldMkLst>
        <pc:spChg chg="mod">
          <ac:chgData name="John Wallin" userId="2d9d17965d8823e1" providerId="LiveId" clId="{801C4852-B988-4E35-B012-17D6C62B342C}" dt="2024-11-10T21:26:58.091" v="1948" actId="20577"/>
          <ac:spMkLst>
            <pc:docMk/>
            <pc:sldMk cId="3212031399" sldId="380"/>
            <ac:spMk id="2" creationId="{8054621E-B77A-FCAC-2B97-2A8553910D03}"/>
          </ac:spMkLst>
        </pc:spChg>
        <pc:spChg chg="mod">
          <ac:chgData name="John Wallin" userId="2d9d17965d8823e1" providerId="LiveId" clId="{801C4852-B988-4E35-B012-17D6C62B342C}" dt="2024-11-10T21:30:56.960" v="2196" actId="20577"/>
          <ac:spMkLst>
            <pc:docMk/>
            <pc:sldMk cId="3212031399" sldId="380"/>
            <ac:spMk id="3" creationId="{164ADB0C-E6DE-2C2E-F67D-3C12DD2E8355}"/>
          </ac:spMkLst>
        </pc:spChg>
      </pc:sldChg>
      <pc:sldChg chg="addSp delSp modSp new mod modClrScheme chgLayout">
        <pc:chgData name="John Wallin" userId="2d9d17965d8823e1" providerId="LiveId" clId="{801C4852-B988-4E35-B012-17D6C62B342C}" dt="2024-11-10T21:56:07.571" v="2343" actId="20577"/>
        <pc:sldMkLst>
          <pc:docMk/>
          <pc:sldMk cId="2957620092" sldId="381"/>
        </pc:sldMkLst>
        <pc:spChg chg="del mod ord">
          <ac:chgData name="John Wallin" userId="2d9d17965d8823e1" providerId="LiveId" clId="{801C4852-B988-4E35-B012-17D6C62B342C}" dt="2024-11-10T21:45:35.046" v="2198" actId="700"/>
          <ac:spMkLst>
            <pc:docMk/>
            <pc:sldMk cId="2957620092" sldId="381"/>
            <ac:spMk id="2" creationId="{48EDCA0C-D562-49C6-4A93-B2615ECE056F}"/>
          </ac:spMkLst>
        </pc:spChg>
        <pc:spChg chg="del mod ord">
          <ac:chgData name="John Wallin" userId="2d9d17965d8823e1" providerId="LiveId" clId="{801C4852-B988-4E35-B012-17D6C62B342C}" dt="2024-11-10T21:45:35.046" v="2198" actId="700"/>
          <ac:spMkLst>
            <pc:docMk/>
            <pc:sldMk cId="2957620092" sldId="381"/>
            <ac:spMk id="3" creationId="{FD6A7CEB-3B62-1EF1-8518-AB22918AC8E8}"/>
          </ac:spMkLst>
        </pc:spChg>
        <pc:spChg chg="mod ord">
          <ac:chgData name="John Wallin" userId="2d9d17965d8823e1" providerId="LiveId" clId="{801C4852-B988-4E35-B012-17D6C62B342C}" dt="2024-11-10T21:45:35.046" v="2198" actId="700"/>
          <ac:spMkLst>
            <pc:docMk/>
            <pc:sldMk cId="2957620092" sldId="381"/>
            <ac:spMk id="4" creationId="{1DFF4AD8-456B-B6A8-9E4E-08266D4B8AC1}"/>
          </ac:spMkLst>
        </pc:spChg>
        <pc:spChg chg="add mod ord">
          <ac:chgData name="John Wallin" userId="2d9d17965d8823e1" providerId="LiveId" clId="{801C4852-B988-4E35-B012-17D6C62B342C}" dt="2024-11-10T21:56:07.571" v="2343" actId="20577"/>
          <ac:spMkLst>
            <pc:docMk/>
            <pc:sldMk cId="2957620092" sldId="381"/>
            <ac:spMk id="5" creationId="{E31D303F-8CFC-2F44-9D10-B222B1D29395}"/>
          </ac:spMkLst>
        </pc:spChg>
        <pc:spChg chg="add mod ord">
          <ac:chgData name="John Wallin" userId="2d9d17965d8823e1" providerId="LiveId" clId="{801C4852-B988-4E35-B012-17D6C62B342C}" dt="2024-11-10T21:55:07.226" v="2268" actId="1076"/>
          <ac:spMkLst>
            <pc:docMk/>
            <pc:sldMk cId="2957620092" sldId="381"/>
            <ac:spMk id="6" creationId="{7444CECF-852F-9B02-9C73-15FF472863E4}"/>
          </ac:spMkLst>
        </pc:spChg>
        <pc:spChg chg="add mod ord">
          <ac:chgData name="John Wallin" userId="2d9d17965d8823e1" providerId="LiveId" clId="{801C4852-B988-4E35-B012-17D6C62B342C}" dt="2024-11-10T21:55:09.859" v="2269" actId="1076"/>
          <ac:spMkLst>
            <pc:docMk/>
            <pc:sldMk cId="2957620092" sldId="381"/>
            <ac:spMk id="7" creationId="{F8FF5FDF-70A3-0B3C-E86F-B750A08BD6A0}"/>
          </ac:spMkLst>
        </pc:spChg>
        <pc:spChg chg="add mod">
          <ac:chgData name="John Wallin" userId="2d9d17965d8823e1" providerId="LiveId" clId="{801C4852-B988-4E35-B012-17D6C62B342C}" dt="2024-11-10T21:55:51.556" v="2302" actId="1076"/>
          <ac:spMkLst>
            <pc:docMk/>
            <pc:sldMk cId="2957620092" sldId="381"/>
            <ac:spMk id="8" creationId="{CEA2C993-2203-9108-C029-AC7B6BFEB910}"/>
          </ac:spMkLst>
        </pc:spChg>
        <pc:spChg chg="add mod">
          <ac:chgData name="John Wallin" userId="2d9d17965d8823e1" providerId="LiveId" clId="{801C4852-B988-4E35-B012-17D6C62B342C}" dt="2024-11-10T21:55:54.850" v="2303" actId="1076"/>
          <ac:spMkLst>
            <pc:docMk/>
            <pc:sldMk cId="2957620092" sldId="381"/>
            <ac:spMk id="9" creationId="{17C12FD7-8576-6996-82D0-9A1EA42315A3}"/>
          </ac:spMkLst>
        </pc:spChg>
      </pc:sldChg>
      <pc:sldChg chg="addSp delSp modSp new mod setBg">
        <pc:chgData name="John Wallin" userId="2d9d17965d8823e1" providerId="LiveId" clId="{801C4852-B988-4E35-B012-17D6C62B342C}" dt="2024-11-10T21:57:08.429" v="2397" actId="20577"/>
        <pc:sldMkLst>
          <pc:docMk/>
          <pc:sldMk cId="3540533919" sldId="382"/>
        </pc:sldMkLst>
        <pc:spChg chg="mod">
          <ac:chgData name="John Wallin" userId="2d9d17965d8823e1" providerId="LiveId" clId="{801C4852-B988-4E35-B012-17D6C62B342C}" dt="2024-11-10T21:57:08.429" v="2397" actId="20577"/>
          <ac:spMkLst>
            <pc:docMk/>
            <pc:sldMk cId="3540533919" sldId="382"/>
            <ac:spMk id="2" creationId="{A7C93F0C-33A5-2705-787B-2EC024BA7675}"/>
          </ac:spMkLst>
        </pc:spChg>
        <pc:spChg chg="del">
          <ac:chgData name="John Wallin" userId="2d9d17965d8823e1" providerId="LiveId" clId="{801C4852-B988-4E35-B012-17D6C62B342C}" dt="2024-11-10T21:56:43.641" v="2389"/>
          <ac:spMkLst>
            <pc:docMk/>
            <pc:sldMk cId="3540533919" sldId="382"/>
            <ac:spMk id="3" creationId="{DE3CAA39-D458-0889-1168-86EEC41DB373}"/>
          </ac:spMkLst>
        </pc:spChg>
        <pc:spChg chg="mod">
          <ac:chgData name="John Wallin" userId="2d9d17965d8823e1" providerId="LiveId" clId="{801C4852-B988-4E35-B012-17D6C62B342C}" dt="2024-11-10T21:56:56.915" v="2396" actId="26606"/>
          <ac:spMkLst>
            <pc:docMk/>
            <pc:sldMk cId="3540533919" sldId="382"/>
            <ac:spMk id="4" creationId="{54DCC8B5-1B74-DC57-E617-C22470FC604E}"/>
          </ac:spMkLst>
        </pc:spChg>
        <pc:spChg chg="add del">
          <ac:chgData name="John Wallin" userId="2d9d17965d8823e1" providerId="LiveId" clId="{801C4852-B988-4E35-B012-17D6C62B342C}" dt="2024-11-10T21:56:56.807" v="2395" actId="26606"/>
          <ac:spMkLst>
            <pc:docMk/>
            <pc:sldMk cId="3540533919" sldId="382"/>
            <ac:spMk id="10" creationId="{1BDF243D-247C-4C3A-4A06-43861D519433}"/>
          </ac:spMkLst>
        </pc:spChg>
        <pc:spChg chg="add">
          <ac:chgData name="John Wallin" userId="2d9d17965d8823e1" providerId="LiveId" clId="{801C4852-B988-4E35-B012-17D6C62B342C}" dt="2024-11-10T21:56:56.915" v="2396" actId="26606"/>
          <ac:spMkLst>
            <pc:docMk/>
            <pc:sldMk cId="3540533919" sldId="382"/>
            <ac:spMk id="11" creationId="{FB5B0058-AF13-4859-B429-4EDDE2A26F7F}"/>
          </ac:spMkLst>
        </pc:spChg>
        <pc:spChg chg="add del">
          <ac:chgData name="John Wallin" userId="2d9d17965d8823e1" providerId="LiveId" clId="{801C4852-B988-4E35-B012-17D6C62B342C}" dt="2024-11-10T21:56:56.807" v="2395" actId="26606"/>
          <ac:spMkLst>
            <pc:docMk/>
            <pc:sldMk cId="3540533919" sldId="382"/>
            <ac:spMk id="13" creationId="{F13C74B1-5B17-4795-BED0-7140497B445A}"/>
          </ac:spMkLst>
        </pc:spChg>
        <pc:spChg chg="add del">
          <ac:chgData name="John Wallin" userId="2d9d17965d8823e1" providerId="LiveId" clId="{801C4852-B988-4E35-B012-17D6C62B342C}" dt="2024-11-10T21:56:56.807" v="2395" actId="26606"/>
          <ac:spMkLst>
            <pc:docMk/>
            <pc:sldMk cId="3540533919" sldId="382"/>
            <ac:spMk id="15" creationId="{D4974D33-8DC5-464E-8C6D-BE58F0669C17}"/>
          </ac:spMkLst>
        </pc:spChg>
        <pc:spChg chg="add">
          <ac:chgData name="John Wallin" userId="2d9d17965d8823e1" providerId="LiveId" clId="{801C4852-B988-4E35-B012-17D6C62B342C}" dt="2024-11-10T21:56:56.915" v="2396" actId="26606"/>
          <ac:spMkLst>
            <pc:docMk/>
            <pc:sldMk cId="3540533919" sldId="382"/>
            <ac:spMk id="18" creationId="{A4A161CC-6DC5-4863-B213-94529D6E06D7}"/>
          </ac:spMkLst>
        </pc:spChg>
        <pc:picChg chg="add mod">
          <ac:chgData name="John Wallin" userId="2d9d17965d8823e1" providerId="LiveId" clId="{801C4852-B988-4E35-B012-17D6C62B342C}" dt="2024-11-10T21:56:56.915" v="2396" actId="26606"/>
          <ac:picMkLst>
            <pc:docMk/>
            <pc:sldMk cId="3540533919" sldId="382"/>
            <ac:picMk id="6" creationId="{43BA31B9-A70A-843D-6A71-C6EC1CB987FE}"/>
          </ac:picMkLst>
        </pc:picChg>
        <pc:cxnChg chg="add">
          <ac:chgData name="John Wallin" userId="2d9d17965d8823e1" providerId="LiveId" clId="{801C4852-B988-4E35-B012-17D6C62B342C}" dt="2024-11-10T21:56:56.915" v="2396" actId="26606"/>
          <ac:cxnSpMkLst>
            <pc:docMk/>
            <pc:sldMk cId="3540533919" sldId="382"/>
            <ac:cxnSpMk id="17" creationId="{AC65C03C-3F17-45DC-A1B9-35ACA43397D4}"/>
          </ac:cxnSpMkLst>
        </pc:cxn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_rels/data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ata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8DD107-0E7F-44B9-8B66-7FF6E7F89B5C}"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C6C667D6-7DF3-4707-AF2E-C7EB9D4C9182}">
      <dgm:prSet/>
      <dgm:spPr/>
      <dgm:t>
        <a:bodyPr/>
        <a:lstStyle/>
        <a:p>
          <a:pPr>
            <a:lnSpc>
              <a:spcPct val="100000"/>
            </a:lnSpc>
            <a:defRPr b="1"/>
          </a:pPr>
          <a:r>
            <a:rPr lang="en-US" dirty="0"/>
            <a:t>Convolution Neural Networks</a:t>
          </a:r>
        </a:p>
      </dgm:t>
    </dgm:pt>
    <dgm:pt modelId="{5F32776A-374D-411B-A592-BC8C91E1278F}" type="parTrans" cxnId="{D2330D01-6C76-42A7-9994-806297E66ED5}">
      <dgm:prSet/>
      <dgm:spPr/>
      <dgm:t>
        <a:bodyPr/>
        <a:lstStyle/>
        <a:p>
          <a:endParaRPr lang="en-US"/>
        </a:p>
      </dgm:t>
    </dgm:pt>
    <dgm:pt modelId="{302D0A63-4132-4FAF-973A-1EB564B5A64F}" type="sibTrans" cxnId="{D2330D01-6C76-42A7-9994-806297E66ED5}">
      <dgm:prSet/>
      <dgm:spPr/>
      <dgm:t>
        <a:bodyPr/>
        <a:lstStyle/>
        <a:p>
          <a:endParaRPr lang="en-US"/>
        </a:p>
      </dgm:t>
    </dgm:pt>
    <dgm:pt modelId="{BC9B54B1-868C-4B78-B38D-96516F0216FB}">
      <dgm:prSet/>
      <dgm:spPr/>
      <dgm:t>
        <a:bodyPr/>
        <a:lstStyle/>
        <a:p>
          <a:pPr>
            <a:lnSpc>
              <a:spcPct val="100000"/>
            </a:lnSpc>
          </a:pPr>
          <a:r>
            <a:rPr lang="en-US" dirty="0"/>
            <a:t>Typically used in image data sets</a:t>
          </a:r>
        </a:p>
      </dgm:t>
    </dgm:pt>
    <dgm:pt modelId="{08A740D3-B74D-41B6-A47B-99516E424357}" type="parTrans" cxnId="{ADC7C5D7-DAA0-4D3F-ADF3-6CAA8826A084}">
      <dgm:prSet/>
      <dgm:spPr/>
      <dgm:t>
        <a:bodyPr/>
        <a:lstStyle/>
        <a:p>
          <a:endParaRPr lang="en-US"/>
        </a:p>
      </dgm:t>
    </dgm:pt>
    <dgm:pt modelId="{7B48E3DF-4506-47F1-8492-75A6E8F0412A}" type="sibTrans" cxnId="{ADC7C5D7-DAA0-4D3F-ADF3-6CAA8826A084}">
      <dgm:prSet/>
      <dgm:spPr/>
      <dgm:t>
        <a:bodyPr/>
        <a:lstStyle/>
        <a:p>
          <a:endParaRPr lang="en-US"/>
        </a:p>
      </dgm:t>
    </dgm:pt>
    <dgm:pt modelId="{7D32F0A1-67EC-4F6C-B9FD-C397514365F5}">
      <dgm:prSet/>
      <dgm:spPr/>
      <dgm:t>
        <a:bodyPr/>
        <a:lstStyle/>
        <a:p>
          <a:pPr>
            <a:lnSpc>
              <a:spcPct val="100000"/>
            </a:lnSpc>
          </a:pPr>
          <a:r>
            <a:rPr lang="en-US" dirty="0"/>
            <a:t>Using image convolution to improve learning speeds</a:t>
          </a:r>
        </a:p>
      </dgm:t>
    </dgm:pt>
    <dgm:pt modelId="{479496E7-6D0E-403D-9997-21B36525B871}" type="parTrans" cxnId="{72B12E4D-0FA3-4578-B97F-B2F024E9E56B}">
      <dgm:prSet/>
      <dgm:spPr/>
      <dgm:t>
        <a:bodyPr/>
        <a:lstStyle/>
        <a:p>
          <a:endParaRPr lang="en-US"/>
        </a:p>
      </dgm:t>
    </dgm:pt>
    <dgm:pt modelId="{9E390008-9ECC-41A6-9F64-6B5BA4DA028E}" type="sibTrans" cxnId="{72B12E4D-0FA3-4578-B97F-B2F024E9E56B}">
      <dgm:prSet/>
      <dgm:spPr/>
      <dgm:t>
        <a:bodyPr/>
        <a:lstStyle/>
        <a:p>
          <a:endParaRPr lang="en-US"/>
        </a:p>
      </dgm:t>
    </dgm:pt>
    <dgm:pt modelId="{54A42D4E-FCB1-4362-876D-6C93F09DFDED}">
      <dgm:prSet/>
      <dgm:spPr/>
      <dgm:t>
        <a:bodyPr/>
        <a:lstStyle/>
        <a:p>
          <a:pPr>
            <a:lnSpc>
              <a:spcPct val="100000"/>
            </a:lnSpc>
            <a:defRPr b="1"/>
          </a:pPr>
          <a:r>
            <a:rPr lang="en-US" dirty="0"/>
            <a:t>Recurrent Neural Networks</a:t>
          </a:r>
        </a:p>
      </dgm:t>
    </dgm:pt>
    <dgm:pt modelId="{23DBD5C9-29E6-4F79-8C65-E322E20D9A14}" type="parTrans" cxnId="{4E63342D-0165-464F-86AF-A1869E7F4CE1}">
      <dgm:prSet/>
      <dgm:spPr/>
      <dgm:t>
        <a:bodyPr/>
        <a:lstStyle/>
        <a:p>
          <a:endParaRPr lang="en-US"/>
        </a:p>
      </dgm:t>
    </dgm:pt>
    <dgm:pt modelId="{CF1B8058-EC03-4708-8BA2-54ACA5945F2A}" type="sibTrans" cxnId="{4E63342D-0165-464F-86AF-A1869E7F4CE1}">
      <dgm:prSet/>
      <dgm:spPr/>
      <dgm:t>
        <a:bodyPr/>
        <a:lstStyle/>
        <a:p>
          <a:endParaRPr lang="en-US"/>
        </a:p>
      </dgm:t>
    </dgm:pt>
    <dgm:pt modelId="{1334AC12-DD8F-4106-A061-E6CE1152E7C0}">
      <dgm:prSet/>
      <dgm:spPr/>
      <dgm:t>
        <a:bodyPr/>
        <a:lstStyle/>
        <a:p>
          <a:pPr>
            <a:lnSpc>
              <a:spcPct val="100000"/>
            </a:lnSpc>
          </a:pPr>
          <a:r>
            <a:rPr lang="en-US" dirty="0"/>
            <a:t>Typically used in language data sets </a:t>
          </a:r>
        </a:p>
      </dgm:t>
    </dgm:pt>
    <dgm:pt modelId="{66BE2880-7E92-4613-B8CC-9A64D267CB76}" type="parTrans" cxnId="{F6EF9E75-90F1-4C8F-94A3-4601DC2C8156}">
      <dgm:prSet/>
      <dgm:spPr/>
      <dgm:t>
        <a:bodyPr/>
        <a:lstStyle/>
        <a:p>
          <a:endParaRPr lang="en-US"/>
        </a:p>
      </dgm:t>
    </dgm:pt>
    <dgm:pt modelId="{E5F1E3FA-B7B8-443A-9029-99084086B8A9}" type="sibTrans" cxnId="{F6EF9E75-90F1-4C8F-94A3-4601DC2C8156}">
      <dgm:prSet/>
      <dgm:spPr/>
      <dgm:t>
        <a:bodyPr/>
        <a:lstStyle/>
        <a:p>
          <a:endParaRPr lang="en-US"/>
        </a:p>
      </dgm:t>
    </dgm:pt>
    <dgm:pt modelId="{8D69CDEF-1982-4D22-8EB9-E9E7924EBB8A}">
      <dgm:prSet/>
      <dgm:spPr/>
      <dgm:t>
        <a:bodyPr/>
        <a:lstStyle/>
        <a:p>
          <a:pPr>
            <a:lnSpc>
              <a:spcPct val="100000"/>
            </a:lnSpc>
          </a:pPr>
          <a:r>
            <a:rPr lang="en-US" dirty="0"/>
            <a:t>Retains data from a previous input to allow sequential data processing for time series data.</a:t>
          </a:r>
        </a:p>
      </dgm:t>
    </dgm:pt>
    <dgm:pt modelId="{B7862337-6C5D-4E66-802A-7A6B7D5E81C3}" type="parTrans" cxnId="{1464830B-8CCC-421F-95CD-7D2105C9BD2C}">
      <dgm:prSet/>
      <dgm:spPr/>
      <dgm:t>
        <a:bodyPr/>
        <a:lstStyle/>
        <a:p>
          <a:endParaRPr lang="en-US"/>
        </a:p>
      </dgm:t>
    </dgm:pt>
    <dgm:pt modelId="{61C6C78D-57B1-4B72-8C78-71DFC17B595F}" type="sibTrans" cxnId="{1464830B-8CCC-421F-95CD-7D2105C9BD2C}">
      <dgm:prSet/>
      <dgm:spPr/>
      <dgm:t>
        <a:bodyPr/>
        <a:lstStyle/>
        <a:p>
          <a:endParaRPr lang="en-US"/>
        </a:p>
      </dgm:t>
    </dgm:pt>
    <dgm:pt modelId="{ADCA56CC-CEC9-4DE9-9917-F152A8A20A00}" type="pres">
      <dgm:prSet presAssocID="{248DD107-0E7F-44B9-8B66-7FF6E7F89B5C}" presName="root" presStyleCnt="0">
        <dgm:presLayoutVars>
          <dgm:dir/>
          <dgm:resizeHandles val="exact"/>
        </dgm:presLayoutVars>
      </dgm:prSet>
      <dgm:spPr/>
    </dgm:pt>
    <dgm:pt modelId="{767C3732-4BE1-445C-B86B-C207296A6FD4}" type="pres">
      <dgm:prSet presAssocID="{C6C667D6-7DF3-4707-AF2E-C7EB9D4C9182}" presName="compNode" presStyleCnt="0"/>
      <dgm:spPr/>
    </dgm:pt>
    <dgm:pt modelId="{A4E8D61A-57D8-420C-A8B4-486D2715D9F4}" type="pres">
      <dgm:prSet presAssocID="{C6C667D6-7DF3-4707-AF2E-C7EB9D4C918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E88E4072-8B85-4264-B1E4-63BBA1C2CE28}" type="pres">
      <dgm:prSet presAssocID="{C6C667D6-7DF3-4707-AF2E-C7EB9D4C9182}" presName="iconSpace" presStyleCnt="0"/>
      <dgm:spPr/>
    </dgm:pt>
    <dgm:pt modelId="{61244CA6-CEA9-409D-B0A2-88AEDA8C97B0}" type="pres">
      <dgm:prSet presAssocID="{C6C667D6-7DF3-4707-AF2E-C7EB9D4C9182}" presName="parTx" presStyleLbl="revTx" presStyleIdx="0" presStyleCnt="4">
        <dgm:presLayoutVars>
          <dgm:chMax val="0"/>
          <dgm:chPref val="0"/>
        </dgm:presLayoutVars>
      </dgm:prSet>
      <dgm:spPr/>
    </dgm:pt>
    <dgm:pt modelId="{E8CA3698-D0C2-41B7-A23B-C60E30B13D42}" type="pres">
      <dgm:prSet presAssocID="{C6C667D6-7DF3-4707-AF2E-C7EB9D4C9182}" presName="txSpace" presStyleCnt="0"/>
      <dgm:spPr/>
    </dgm:pt>
    <dgm:pt modelId="{30CF6ED3-47ED-4FC6-BBF5-792A5B9556F1}" type="pres">
      <dgm:prSet presAssocID="{C6C667D6-7DF3-4707-AF2E-C7EB9D4C9182}" presName="desTx" presStyleLbl="revTx" presStyleIdx="1" presStyleCnt="4">
        <dgm:presLayoutVars/>
      </dgm:prSet>
      <dgm:spPr/>
    </dgm:pt>
    <dgm:pt modelId="{10D05687-621A-4F75-8460-271EA11D28CD}" type="pres">
      <dgm:prSet presAssocID="{302D0A63-4132-4FAF-973A-1EB564B5A64F}" presName="sibTrans" presStyleCnt="0"/>
      <dgm:spPr/>
    </dgm:pt>
    <dgm:pt modelId="{B5AC2878-98CB-47F1-96B7-7B7F44146C90}" type="pres">
      <dgm:prSet presAssocID="{54A42D4E-FCB1-4362-876D-6C93F09DFDED}" presName="compNode" presStyleCnt="0"/>
      <dgm:spPr/>
    </dgm:pt>
    <dgm:pt modelId="{A0C75C02-5975-4850-A0B8-BA180057F5BC}" type="pres">
      <dgm:prSet presAssocID="{54A42D4E-FCB1-4362-876D-6C93F09DFDE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isconnected"/>
        </a:ext>
      </dgm:extLst>
    </dgm:pt>
    <dgm:pt modelId="{86158CB5-9733-44FF-82B2-F093C40903A4}" type="pres">
      <dgm:prSet presAssocID="{54A42D4E-FCB1-4362-876D-6C93F09DFDED}" presName="iconSpace" presStyleCnt="0"/>
      <dgm:spPr/>
    </dgm:pt>
    <dgm:pt modelId="{74C79B9C-0542-4CBB-AEFC-D1B5A11B26D1}" type="pres">
      <dgm:prSet presAssocID="{54A42D4E-FCB1-4362-876D-6C93F09DFDED}" presName="parTx" presStyleLbl="revTx" presStyleIdx="2" presStyleCnt="4">
        <dgm:presLayoutVars>
          <dgm:chMax val="0"/>
          <dgm:chPref val="0"/>
        </dgm:presLayoutVars>
      </dgm:prSet>
      <dgm:spPr/>
    </dgm:pt>
    <dgm:pt modelId="{C3297B45-29C2-4D91-8F30-5D199AB7D4ED}" type="pres">
      <dgm:prSet presAssocID="{54A42D4E-FCB1-4362-876D-6C93F09DFDED}" presName="txSpace" presStyleCnt="0"/>
      <dgm:spPr/>
    </dgm:pt>
    <dgm:pt modelId="{5F71E562-C349-4F8F-A724-84CE43C68BDC}" type="pres">
      <dgm:prSet presAssocID="{54A42D4E-FCB1-4362-876D-6C93F09DFDED}" presName="desTx" presStyleLbl="revTx" presStyleIdx="3" presStyleCnt="4">
        <dgm:presLayoutVars/>
      </dgm:prSet>
      <dgm:spPr/>
    </dgm:pt>
  </dgm:ptLst>
  <dgm:cxnLst>
    <dgm:cxn modelId="{D2330D01-6C76-42A7-9994-806297E66ED5}" srcId="{248DD107-0E7F-44B9-8B66-7FF6E7F89B5C}" destId="{C6C667D6-7DF3-4707-AF2E-C7EB9D4C9182}" srcOrd="0" destOrd="0" parTransId="{5F32776A-374D-411B-A592-BC8C91E1278F}" sibTransId="{302D0A63-4132-4FAF-973A-1EB564B5A64F}"/>
    <dgm:cxn modelId="{49890605-9B0A-4B73-8D45-EE329ABBA48D}" type="presOf" srcId="{1334AC12-DD8F-4106-A061-E6CE1152E7C0}" destId="{5F71E562-C349-4F8F-A724-84CE43C68BDC}" srcOrd="0" destOrd="0" presId="urn:microsoft.com/office/officeart/2018/2/layout/IconLabelDescriptionList"/>
    <dgm:cxn modelId="{1464830B-8CCC-421F-95CD-7D2105C9BD2C}" srcId="{54A42D4E-FCB1-4362-876D-6C93F09DFDED}" destId="{8D69CDEF-1982-4D22-8EB9-E9E7924EBB8A}" srcOrd="1" destOrd="0" parTransId="{B7862337-6C5D-4E66-802A-7A6B7D5E81C3}" sibTransId="{61C6C78D-57B1-4B72-8C78-71DFC17B595F}"/>
    <dgm:cxn modelId="{4E63342D-0165-464F-86AF-A1869E7F4CE1}" srcId="{248DD107-0E7F-44B9-8B66-7FF6E7F89B5C}" destId="{54A42D4E-FCB1-4362-876D-6C93F09DFDED}" srcOrd="1" destOrd="0" parTransId="{23DBD5C9-29E6-4F79-8C65-E322E20D9A14}" sibTransId="{CF1B8058-EC03-4708-8BA2-54ACA5945F2A}"/>
    <dgm:cxn modelId="{6C721764-2535-48F5-9A23-0D5D7115940C}" type="presOf" srcId="{7D32F0A1-67EC-4F6C-B9FD-C397514365F5}" destId="{30CF6ED3-47ED-4FC6-BBF5-792A5B9556F1}" srcOrd="0" destOrd="1" presId="urn:microsoft.com/office/officeart/2018/2/layout/IconLabelDescriptionList"/>
    <dgm:cxn modelId="{72B12E4D-0FA3-4578-B97F-B2F024E9E56B}" srcId="{C6C667D6-7DF3-4707-AF2E-C7EB9D4C9182}" destId="{7D32F0A1-67EC-4F6C-B9FD-C397514365F5}" srcOrd="1" destOrd="0" parTransId="{479496E7-6D0E-403D-9997-21B36525B871}" sibTransId="{9E390008-9ECC-41A6-9F64-6B5BA4DA028E}"/>
    <dgm:cxn modelId="{8E212170-F520-4FAD-99B0-4CD3649DC5A0}" type="presOf" srcId="{54A42D4E-FCB1-4362-876D-6C93F09DFDED}" destId="{74C79B9C-0542-4CBB-AEFC-D1B5A11B26D1}" srcOrd="0" destOrd="0" presId="urn:microsoft.com/office/officeart/2018/2/layout/IconLabelDescriptionList"/>
    <dgm:cxn modelId="{F6EF9E75-90F1-4C8F-94A3-4601DC2C8156}" srcId="{54A42D4E-FCB1-4362-876D-6C93F09DFDED}" destId="{1334AC12-DD8F-4106-A061-E6CE1152E7C0}" srcOrd="0" destOrd="0" parTransId="{66BE2880-7E92-4613-B8CC-9A64D267CB76}" sibTransId="{E5F1E3FA-B7B8-443A-9029-99084086B8A9}"/>
    <dgm:cxn modelId="{A9F4AFB6-6863-4342-A1FB-0A4BF2E526AB}" type="presOf" srcId="{BC9B54B1-868C-4B78-B38D-96516F0216FB}" destId="{30CF6ED3-47ED-4FC6-BBF5-792A5B9556F1}" srcOrd="0" destOrd="0" presId="urn:microsoft.com/office/officeart/2018/2/layout/IconLabelDescriptionList"/>
    <dgm:cxn modelId="{23AEC5B9-E796-4F53-AD24-E17D69A97B2E}" type="presOf" srcId="{C6C667D6-7DF3-4707-AF2E-C7EB9D4C9182}" destId="{61244CA6-CEA9-409D-B0A2-88AEDA8C97B0}" srcOrd="0" destOrd="0" presId="urn:microsoft.com/office/officeart/2018/2/layout/IconLabelDescriptionList"/>
    <dgm:cxn modelId="{B9E9EDBC-A753-4BB1-A4E9-263B64011E0E}" type="presOf" srcId="{248DD107-0E7F-44B9-8B66-7FF6E7F89B5C}" destId="{ADCA56CC-CEC9-4DE9-9917-F152A8A20A00}" srcOrd="0" destOrd="0" presId="urn:microsoft.com/office/officeart/2018/2/layout/IconLabelDescriptionList"/>
    <dgm:cxn modelId="{ADC7C5D7-DAA0-4D3F-ADF3-6CAA8826A084}" srcId="{C6C667D6-7DF3-4707-AF2E-C7EB9D4C9182}" destId="{BC9B54B1-868C-4B78-B38D-96516F0216FB}" srcOrd="0" destOrd="0" parTransId="{08A740D3-B74D-41B6-A47B-99516E424357}" sibTransId="{7B48E3DF-4506-47F1-8492-75A6E8F0412A}"/>
    <dgm:cxn modelId="{871FD1F7-07E9-469C-93B3-C44468A38222}" type="presOf" srcId="{8D69CDEF-1982-4D22-8EB9-E9E7924EBB8A}" destId="{5F71E562-C349-4F8F-A724-84CE43C68BDC}" srcOrd="0" destOrd="1" presId="urn:microsoft.com/office/officeart/2018/2/layout/IconLabelDescriptionList"/>
    <dgm:cxn modelId="{94F79670-F91F-4223-B69F-D4D45D03DC88}" type="presParOf" srcId="{ADCA56CC-CEC9-4DE9-9917-F152A8A20A00}" destId="{767C3732-4BE1-445C-B86B-C207296A6FD4}" srcOrd="0" destOrd="0" presId="urn:microsoft.com/office/officeart/2018/2/layout/IconLabelDescriptionList"/>
    <dgm:cxn modelId="{9A3B26CE-8892-44C3-BB9B-699333DA21EA}" type="presParOf" srcId="{767C3732-4BE1-445C-B86B-C207296A6FD4}" destId="{A4E8D61A-57D8-420C-A8B4-486D2715D9F4}" srcOrd="0" destOrd="0" presId="urn:microsoft.com/office/officeart/2018/2/layout/IconLabelDescriptionList"/>
    <dgm:cxn modelId="{AAFF6649-5359-4D00-BEBF-2A4693E7333C}" type="presParOf" srcId="{767C3732-4BE1-445C-B86B-C207296A6FD4}" destId="{E88E4072-8B85-4264-B1E4-63BBA1C2CE28}" srcOrd="1" destOrd="0" presId="urn:microsoft.com/office/officeart/2018/2/layout/IconLabelDescriptionList"/>
    <dgm:cxn modelId="{8F0E921A-B9AA-4351-B8C8-98C49152456F}" type="presParOf" srcId="{767C3732-4BE1-445C-B86B-C207296A6FD4}" destId="{61244CA6-CEA9-409D-B0A2-88AEDA8C97B0}" srcOrd="2" destOrd="0" presId="urn:microsoft.com/office/officeart/2018/2/layout/IconLabelDescriptionList"/>
    <dgm:cxn modelId="{B675BC3D-3098-48EC-952E-BDC11737DC9A}" type="presParOf" srcId="{767C3732-4BE1-445C-B86B-C207296A6FD4}" destId="{E8CA3698-D0C2-41B7-A23B-C60E30B13D42}" srcOrd="3" destOrd="0" presId="urn:microsoft.com/office/officeart/2018/2/layout/IconLabelDescriptionList"/>
    <dgm:cxn modelId="{40CB3E6B-D2AE-4C56-8B9E-3EC938231FBD}" type="presParOf" srcId="{767C3732-4BE1-445C-B86B-C207296A6FD4}" destId="{30CF6ED3-47ED-4FC6-BBF5-792A5B9556F1}" srcOrd="4" destOrd="0" presId="urn:microsoft.com/office/officeart/2018/2/layout/IconLabelDescriptionList"/>
    <dgm:cxn modelId="{0F8C0BBF-984B-4AA7-809A-A2141671DF9F}" type="presParOf" srcId="{ADCA56CC-CEC9-4DE9-9917-F152A8A20A00}" destId="{10D05687-621A-4F75-8460-271EA11D28CD}" srcOrd="1" destOrd="0" presId="urn:microsoft.com/office/officeart/2018/2/layout/IconLabelDescriptionList"/>
    <dgm:cxn modelId="{8CD00FEF-CFCD-4F72-9E54-DF2D068D6C37}" type="presParOf" srcId="{ADCA56CC-CEC9-4DE9-9917-F152A8A20A00}" destId="{B5AC2878-98CB-47F1-96B7-7B7F44146C90}" srcOrd="2" destOrd="0" presId="urn:microsoft.com/office/officeart/2018/2/layout/IconLabelDescriptionList"/>
    <dgm:cxn modelId="{6C0F5EBF-92AE-4E2D-B7F2-ED30858ED8B9}" type="presParOf" srcId="{B5AC2878-98CB-47F1-96B7-7B7F44146C90}" destId="{A0C75C02-5975-4850-A0B8-BA180057F5BC}" srcOrd="0" destOrd="0" presId="urn:microsoft.com/office/officeart/2018/2/layout/IconLabelDescriptionList"/>
    <dgm:cxn modelId="{F4F97646-E13B-4297-8141-DCB277337859}" type="presParOf" srcId="{B5AC2878-98CB-47F1-96B7-7B7F44146C90}" destId="{86158CB5-9733-44FF-82B2-F093C40903A4}" srcOrd="1" destOrd="0" presId="urn:microsoft.com/office/officeart/2018/2/layout/IconLabelDescriptionList"/>
    <dgm:cxn modelId="{12391B03-858E-4FC5-8741-F8F762C3286A}" type="presParOf" srcId="{B5AC2878-98CB-47F1-96B7-7B7F44146C90}" destId="{74C79B9C-0542-4CBB-AEFC-D1B5A11B26D1}" srcOrd="2" destOrd="0" presId="urn:microsoft.com/office/officeart/2018/2/layout/IconLabelDescriptionList"/>
    <dgm:cxn modelId="{B42C4B1F-DDB4-45BD-86C2-5F47B02D49CA}" type="presParOf" srcId="{B5AC2878-98CB-47F1-96B7-7B7F44146C90}" destId="{C3297B45-29C2-4D91-8F30-5D199AB7D4ED}" srcOrd="3" destOrd="0" presId="urn:microsoft.com/office/officeart/2018/2/layout/IconLabelDescriptionList"/>
    <dgm:cxn modelId="{DF2E79D2-EDCE-4261-9C1F-5D47C7F926E0}" type="presParOf" srcId="{B5AC2878-98CB-47F1-96B7-7B7F44146C90}" destId="{5F71E562-C349-4F8F-A724-84CE43C68BDC}"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8ABC94-6A69-4938-9480-C5020007291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2EDE91F-FADC-4E43-B06D-C2010FA471EE}">
      <dgm:prSet/>
      <dgm:spPr/>
      <dgm:t>
        <a:bodyPr/>
        <a:lstStyle/>
        <a:p>
          <a:r>
            <a:rPr lang="en-US" dirty="0"/>
            <a:t>Data – the internet has created a repository of human generated text and knowledge</a:t>
          </a:r>
        </a:p>
      </dgm:t>
    </dgm:pt>
    <dgm:pt modelId="{B061D751-B216-40D8-AAEA-1982CCB66B9B}" type="parTrans" cxnId="{89575889-50CD-4E1C-93F8-BD6977C03B13}">
      <dgm:prSet/>
      <dgm:spPr/>
      <dgm:t>
        <a:bodyPr/>
        <a:lstStyle/>
        <a:p>
          <a:endParaRPr lang="en-US"/>
        </a:p>
      </dgm:t>
    </dgm:pt>
    <dgm:pt modelId="{1E38A770-E49C-47AD-9ABF-2D2641774321}" type="sibTrans" cxnId="{89575889-50CD-4E1C-93F8-BD6977C03B13}">
      <dgm:prSet/>
      <dgm:spPr/>
      <dgm:t>
        <a:bodyPr/>
        <a:lstStyle/>
        <a:p>
          <a:endParaRPr lang="en-US"/>
        </a:p>
      </dgm:t>
    </dgm:pt>
    <dgm:pt modelId="{DB0D481D-0F91-465F-B886-68299C6B89C3}">
      <dgm:prSet/>
      <dgm:spPr/>
      <dgm:t>
        <a:bodyPr/>
        <a:lstStyle/>
        <a:p>
          <a:r>
            <a:rPr lang="en-US" dirty="0"/>
            <a:t>Graphics Cards – GPUs are incredibly more efficient at computing than CPUs and neural networks work with graphics cards</a:t>
          </a:r>
        </a:p>
      </dgm:t>
    </dgm:pt>
    <dgm:pt modelId="{E414ABBD-9613-4E2B-89AF-CC3F842125AE}" type="parTrans" cxnId="{684F9F57-E33F-434D-8995-3482EDD8AAEF}">
      <dgm:prSet/>
      <dgm:spPr/>
      <dgm:t>
        <a:bodyPr/>
        <a:lstStyle/>
        <a:p>
          <a:endParaRPr lang="en-US"/>
        </a:p>
      </dgm:t>
    </dgm:pt>
    <dgm:pt modelId="{FE3AD830-9EE5-439F-B4DF-FD16B792C5FD}" type="sibTrans" cxnId="{684F9F57-E33F-434D-8995-3482EDD8AAEF}">
      <dgm:prSet/>
      <dgm:spPr/>
      <dgm:t>
        <a:bodyPr/>
        <a:lstStyle/>
        <a:p>
          <a:endParaRPr lang="en-US"/>
        </a:p>
      </dgm:t>
    </dgm:pt>
    <dgm:pt modelId="{0EFA7164-4FF3-499E-82AF-72A50D042D5B}">
      <dgm:prSet/>
      <dgm:spPr/>
      <dgm:t>
        <a:bodyPr/>
        <a:lstStyle/>
        <a:p>
          <a:r>
            <a:rPr lang="en-US" dirty="0"/>
            <a:t>Deep Learning - but particularly Transformers – the architecture of the new generation of LLM</a:t>
          </a:r>
        </a:p>
      </dgm:t>
    </dgm:pt>
    <dgm:pt modelId="{A9E01A3A-704D-462F-9C0D-6EB174AC5F01}" type="parTrans" cxnId="{C0E16E3B-FD3A-4F60-B124-77B9DAB41F2C}">
      <dgm:prSet/>
      <dgm:spPr/>
      <dgm:t>
        <a:bodyPr/>
        <a:lstStyle/>
        <a:p>
          <a:endParaRPr lang="en-US"/>
        </a:p>
      </dgm:t>
    </dgm:pt>
    <dgm:pt modelId="{09EB6A36-4367-4DC7-8A14-09E038FE22F6}" type="sibTrans" cxnId="{C0E16E3B-FD3A-4F60-B124-77B9DAB41F2C}">
      <dgm:prSet/>
      <dgm:spPr/>
      <dgm:t>
        <a:bodyPr/>
        <a:lstStyle/>
        <a:p>
          <a:endParaRPr lang="en-US"/>
        </a:p>
      </dgm:t>
    </dgm:pt>
    <dgm:pt modelId="{447A12B7-6383-4A4C-80AB-4619EB7AA66A}" type="pres">
      <dgm:prSet presAssocID="{458ABC94-6A69-4938-9480-C5020007291E}" presName="root" presStyleCnt="0">
        <dgm:presLayoutVars>
          <dgm:dir/>
          <dgm:resizeHandles val="exact"/>
        </dgm:presLayoutVars>
      </dgm:prSet>
      <dgm:spPr/>
    </dgm:pt>
    <dgm:pt modelId="{8D30CADB-4C60-494C-AC13-A577F2F5D205}" type="pres">
      <dgm:prSet presAssocID="{02EDE91F-FADC-4E43-B06D-C2010FA471EE}" presName="compNode" presStyleCnt="0"/>
      <dgm:spPr/>
    </dgm:pt>
    <dgm:pt modelId="{6C178627-7D07-4C20-B9EB-26B320B3C537}" type="pres">
      <dgm:prSet presAssocID="{02EDE91F-FADC-4E43-B06D-C2010FA471EE}" presName="bgRect" presStyleLbl="bgShp" presStyleIdx="0" presStyleCnt="3"/>
      <dgm:spPr/>
    </dgm:pt>
    <dgm:pt modelId="{CC4A68A7-1701-4AC8-BCA8-C0AC85E3FCB3}" type="pres">
      <dgm:prSet presAssocID="{02EDE91F-FADC-4E43-B06D-C2010FA471E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41D10293-2AFD-4611-9FB3-CDCC37392829}" type="pres">
      <dgm:prSet presAssocID="{02EDE91F-FADC-4E43-B06D-C2010FA471EE}" presName="spaceRect" presStyleCnt="0"/>
      <dgm:spPr/>
    </dgm:pt>
    <dgm:pt modelId="{4163A1A4-04CB-47DA-AA26-7A25547C7482}" type="pres">
      <dgm:prSet presAssocID="{02EDE91F-FADC-4E43-B06D-C2010FA471EE}" presName="parTx" presStyleLbl="revTx" presStyleIdx="0" presStyleCnt="3">
        <dgm:presLayoutVars>
          <dgm:chMax val="0"/>
          <dgm:chPref val="0"/>
        </dgm:presLayoutVars>
      </dgm:prSet>
      <dgm:spPr/>
    </dgm:pt>
    <dgm:pt modelId="{B570E760-030F-48E4-A909-6244F3598391}" type="pres">
      <dgm:prSet presAssocID="{1E38A770-E49C-47AD-9ABF-2D2641774321}" presName="sibTrans" presStyleCnt="0"/>
      <dgm:spPr/>
    </dgm:pt>
    <dgm:pt modelId="{05B39FD6-6882-4525-A974-27F630AAA44F}" type="pres">
      <dgm:prSet presAssocID="{DB0D481D-0F91-465F-B886-68299C6B89C3}" presName="compNode" presStyleCnt="0"/>
      <dgm:spPr/>
    </dgm:pt>
    <dgm:pt modelId="{38EB389B-D257-4E17-B64F-CAE4EF5E507D}" type="pres">
      <dgm:prSet presAssocID="{DB0D481D-0F91-465F-B886-68299C6B89C3}" presName="bgRect" presStyleLbl="bgShp" presStyleIdx="1" presStyleCnt="3"/>
      <dgm:spPr/>
    </dgm:pt>
    <dgm:pt modelId="{30C022FA-8852-48DF-AC18-5430087EB96E}" type="pres">
      <dgm:prSet presAssocID="{DB0D481D-0F91-465F-B886-68299C6B89C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8B00F42A-BC9E-47A2-AD18-CE8422ACDB4D}" type="pres">
      <dgm:prSet presAssocID="{DB0D481D-0F91-465F-B886-68299C6B89C3}" presName="spaceRect" presStyleCnt="0"/>
      <dgm:spPr/>
    </dgm:pt>
    <dgm:pt modelId="{22695C33-E18C-4DB0-9A4B-B8D1C80F04F0}" type="pres">
      <dgm:prSet presAssocID="{DB0D481D-0F91-465F-B886-68299C6B89C3}" presName="parTx" presStyleLbl="revTx" presStyleIdx="1" presStyleCnt="3">
        <dgm:presLayoutVars>
          <dgm:chMax val="0"/>
          <dgm:chPref val="0"/>
        </dgm:presLayoutVars>
      </dgm:prSet>
      <dgm:spPr/>
    </dgm:pt>
    <dgm:pt modelId="{8D103419-C229-40A9-B406-15053DFDA8CE}" type="pres">
      <dgm:prSet presAssocID="{FE3AD830-9EE5-439F-B4DF-FD16B792C5FD}" presName="sibTrans" presStyleCnt="0"/>
      <dgm:spPr/>
    </dgm:pt>
    <dgm:pt modelId="{C9191D4A-23F8-4961-B784-077C2AA53C97}" type="pres">
      <dgm:prSet presAssocID="{0EFA7164-4FF3-499E-82AF-72A50D042D5B}" presName="compNode" presStyleCnt="0"/>
      <dgm:spPr/>
    </dgm:pt>
    <dgm:pt modelId="{B391DC36-CCD4-48D2-8C1D-CDCDC056CB5B}" type="pres">
      <dgm:prSet presAssocID="{0EFA7164-4FF3-499E-82AF-72A50D042D5B}" presName="bgRect" presStyleLbl="bgShp" presStyleIdx="2" presStyleCnt="3"/>
      <dgm:spPr/>
    </dgm:pt>
    <dgm:pt modelId="{37EFD03F-D914-4F45-B17A-5BD590C1942E}" type="pres">
      <dgm:prSet presAssocID="{0EFA7164-4FF3-499E-82AF-72A50D042D5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gh Voltage"/>
        </a:ext>
      </dgm:extLst>
    </dgm:pt>
    <dgm:pt modelId="{40BD2F36-5FDE-439A-BA98-6EA561DEE98E}" type="pres">
      <dgm:prSet presAssocID="{0EFA7164-4FF3-499E-82AF-72A50D042D5B}" presName="spaceRect" presStyleCnt="0"/>
      <dgm:spPr/>
    </dgm:pt>
    <dgm:pt modelId="{C5FAE2D5-5F5A-4ED9-8573-A70334E1530B}" type="pres">
      <dgm:prSet presAssocID="{0EFA7164-4FF3-499E-82AF-72A50D042D5B}" presName="parTx" presStyleLbl="revTx" presStyleIdx="2" presStyleCnt="3">
        <dgm:presLayoutVars>
          <dgm:chMax val="0"/>
          <dgm:chPref val="0"/>
        </dgm:presLayoutVars>
      </dgm:prSet>
      <dgm:spPr/>
    </dgm:pt>
  </dgm:ptLst>
  <dgm:cxnLst>
    <dgm:cxn modelId="{51DA1125-D2B5-42F9-97D7-9B04DCFB9ECD}" type="presOf" srcId="{DB0D481D-0F91-465F-B886-68299C6B89C3}" destId="{22695C33-E18C-4DB0-9A4B-B8D1C80F04F0}" srcOrd="0" destOrd="0" presId="urn:microsoft.com/office/officeart/2018/2/layout/IconVerticalSolidList"/>
    <dgm:cxn modelId="{C0E16E3B-FD3A-4F60-B124-77B9DAB41F2C}" srcId="{458ABC94-6A69-4938-9480-C5020007291E}" destId="{0EFA7164-4FF3-499E-82AF-72A50D042D5B}" srcOrd="2" destOrd="0" parTransId="{A9E01A3A-704D-462F-9C0D-6EB174AC5F01}" sibTransId="{09EB6A36-4367-4DC7-8A14-09E038FE22F6}"/>
    <dgm:cxn modelId="{CA7E7068-94B0-44D0-A1B6-9E9A8DD6B6B5}" type="presOf" srcId="{02EDE91F-FADC-4E43-B06D-C2010FA471EE}" destId="{4163A1A4-04CB-47DA-AA26-7A25547C7482}" srcOrd="0" destOrd="0" presId="urn:microsoft.com/office/officeart/2018/2/layout/IconVerticalSolidList"/>
    <dgm:cxn modelId="{684F9F57-E33F-434D-8995-3482EDD8AAEF}" srcId="{458ABC94-6A69-4938-9480-C5020007291E}" destId="{DB0D481D-0F91-465F-B886-68299C6B89C3}" srcOrd="1" destOrd="0" parTransId="{E414ABBD-9613-4E2B-89AF-CC3F842125AE}" sibTransId="{FE3AD830-9EE5-439F-B4DF-FD16B792C5FD}"/>
    <dgm:cxn modelId="{89575889-50CD-4E1C-93F8-BD6977C03B13}" srcId="{458ABC94-6A69-4938-9480-C5020007291E}" destId="{02EDE91F-FADC-4E43-B06D-C2010FA471EE}" srcOrd="0" destOrd="0" parTransId="{B061D751-B216-40D8-AAEA-1982CCB66B9B}" sibTransId="{1E38A770-E49C-47AD-9ABF-2D2641774321}"/>
    <dgm:cxn modelId="{3D0AA391-59CF-4B7B-BF5B-FD9ADBEDA23E}" type="presOf" srcId="{0EFA7164-4FF3-499E-82AF-72A50D042D5B}" destId="{C5FAE2D5-5F5A-4ED9-8573-A70334E1530B}" srcOrd="0" destOrd="0" presId="urn:microsoft.com/office/officeart/2018/2/layout/IconVerticalSolidList"/>
    <dgm:cxn modelId="{87237CBB-E2A0-46B5-90BE-91CCDC620CE0}" type="presOf" srcId="{458ABC94-6A69-4938-9480-C5020007291E}" destId="{447A12B7-6383-4A4C-80AB-4619EB7AA66A}" srcOrd="0" destOrd="0" presId="urn:microsoft.com/office/officeart/2018/2/layout/IconVerticalSolidList"/>
    <dgm:cxn modelId="{3185BC33-A6D9-40B1-A2A0-73B4343A9A41}" type="presParOf" srcId="{447A12B7-6383-4A4C-80AB-4619EB7AA66A}" destId="{8D30CADB-4C60-494C-AC13-A577F2F5D205}" srcOrd="0" destOrd="0" presId="urn:microsoft.com/office/officeart/2018/2/layout/IconVerticalSolidList"/>
    <dgm:cxn modelId="{9F96BA19-21B8-4869-BD41-A26F3C544650}" type="presParOf" srcId="{8D30CADB-4C60-494C-AC13-A577F2F5D205}" destId="{6C178627-7D07-4C20-B9EB-26B320B3C537}" srcOrd="0" destOrd="0" presId="urn:microsoft.com/office/officeart/2018/2/layout/IconVerticalSolidList"/>
    <dgm:cxn modelId="{C4CA07C7-FF66-4D2B-AF9D-2517C1B2EE9A}" type="presParOf" srcId="{8D30CADB-4C60-494C-AC13-A577F2F5D205}" destId="{CC4A68A7-1701-4AC8-BCA8-C0AC85E3FCB3}" srcOrd="1" destOrd="0" presId="urn:microsoft.com/office/officeart/2018/2/layout/IconVerticalSolidList"/>
    <dgm:cxn modelId="{402D8829-CAB2-45E9-B5DB-B6FAFDF1530D}" type="presParOf" srcId="{8D30CADB-4C60-494C-AC13-A577F2F5D205}" destId="{41D10293-2AFD-4611-9FB3-CDCC37392829}" srcOrd="2" destOrd="0" presId="urn:microsoft.com/office/officeart/2018/2/layout/IconVerticalSolidList"/>
    <dgm:cxn modelId="{C1CACF2F-4312-41A8-BC03-C8864EE758D3}" type="presParOf" srcId="{8D30CADB-4C60-494C-AC13-A577F2F5D205}" destId="{4163A1A4-04CB-47DA-AA26-7A25547C7482}" srcOrd="3" destOrd="0" presId="urn:microsoft.com/office/officeart/2018/2/layout/IconVerticalSolidList"/>
    <dgm:cxn modelId="{57A46E7E-1191-45D8-9818-BFB4D08505F8}" type="presParOf" srcId="{447A12B7-6383-4A4C-80AB-4619EB7AA66A}" destId="{B570E760-030F-48E4-A909-6244F3598391}" srcOrd="1" destOrd="0" presId="urn:microsoft.com/office/officeart/2018/2/layout/IconVerticalSolidList"/>
    <dgm:cxn modelId="{29C50115-2A2B-440C-825E-62BA9DDDE2DF}" type="presParOf" srcId="{447A12B7-6383-4A4C-80AB-4619EB7AA66A}" destId="{05B39FD6-6882-4525-A974-27F630AAA44F}" srcOrd="2" destOrd="0" presId="urn:microsoft.com/office/officeart/2018/2/layout/IconVerticalSolidList"/>
    <dgm:cxn modelId="{82888FD0-CC3C-470F-BAFB-C3838965F3AB}" type="presParOf" srcId="{05B39FD6-6882-4525-A974-27F630AAA44F}" destId="{38EB389B-D257-4E17-B64F-CAE4EF5E507D}" srcOrd="0" destOrd="0" presId="urn:microsoft.com/office/officeart/2018/2/layout/IconVerticalSolidList"/>
    <dgm:cxn modelId="{E5B827FE-95A8-4E0B-8622-0DB772891C9B}" type="presParOf" srcId="{05B39FD6-6882-4525-A974-27F630AAA44F}" destId="{30C022FA-8852-48DF-AC18-5430087EB96E}" srcOrd="1" destOrd="0" presId="urn:microsoft.com/office/officeart/2018/2/layout/IconVerticalSolidList"/>
    <dgm:cxn modelId="{06E27BBF-84B2-468F-B369-B4A6140E89E3}" type="presParOf" srcId="{05B39FD6-6882-4525-A974-27F630AAA44F}" destId="{8B00F42A-BC9E-47A2-AD18-CE8422ACDB4D}" srcOrd="2" destOrd="0" presId="urn:microsoft.com/office/officeart/2018/2/layout/IconVerticalSolidList"/>
    <dgm:cxn modelId="{C943A114-2844-45F0-9490-4031A44C30B9}" type="presParOf" srcId="{05B39FD6-6882-4525-A974-27F630AAA44F}" destId="{22695C33-E18C-4DB0-9A4B-B8D1C80F04F0}" srcOrd="3" destOrd="0" presId="urn:microsoft.com/office/officeart/2018/2/layout/IconVerticalSolidList"/>
    <dgm:cxn modelId="{E10C4424-46DB-47B2-A4E4-6290D7055777}" type="presParOf" srcId="{447A12B7-6383-4A4C-80AB-4619EB7AA66A}" destId="{8D103419-C229-40A9-B406-15053DFDA8CE}" srcOrd="3" destOrd="0" presId="urn:microsoft.com/office/officeart/2018/2/layout/IconVerticalSolidList"/>
    <dgm:cxn modelId="{33DC28B1-B4D7-42D6-A130-EA6B8C4D7C32}" type="presParOf" srcId="{447A12B7-6383-4A4C-80AB-4619EB7AA66A}" destId="{C9191D4A-23F8-4961-B784-077C2AA53C97}" srcOrd="4" destOrd="0" presId="urn:microsoft.com/office/officeart/2018/2/layout/IconVerticalSolidList"/>
    <dgm:cxn modelId="{EAC89177-51D5-4AE4-A827-3796F62E3AC5}" type="presParOf" srcId="{C9191D4A-23F8-4961-B784-077C2AA53C97}" destId="{B391DC36-CCD4-48D2-8C1D-CDCDC056CB5B}" srcOrd="0" destOrd="0" presId="urn:microsoft.com/office/officeart/2018/2/layout/IconVerticalSolidList"/>
    <dgm:cxn modelId="{F018F8AE-0A73-4018-B244-9EEF1E933663}" type="presParOf" srcId="{C9191D4A-23F8-4961-B784-077C2AA53C97}" destId="{37EFD03F-D914-4F45-B17A-5BD590C1942E}" srcOrd="1" destOrd="0" presId="urn:microsoft.com/office/officeart/2018/2/layout/IconVerticalSolidList"/>
    <dgm:cxn modelId="{8D973116-371E-4E71-BAAF-9D9F074038C3}" type="presParOf" srcId="{C9191D4A-23F8-4961-B784-077C2AA53C97}" destId="{40BD2F36-5FDE-439A-BA98-6EA561DEE98E}" srcOrd="2" destOrd="0" presId="urn:microsoft.com/office/officeart/2018/2/layout/IconVerticalSolidList"/>
    <dgm:cxn modelId="{668F4177-D328-4760-9E00-241E85D0A802}" type="presParOf" srcId="{C9191D4A-23F8-4961-B784-077C2AA53C97}" destId="{C5FAE2D5-5F5A-4ED9-8573-A70334E1530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6DE490C-ECB0-45CA-8CE1-8352F9C3832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3B75688-21D7-4496-8802-98F282052BD6}">
      <dgm:prSet/>
      <dgm:spPr/>
      <dgm:t>
        <a:bodyPr/>
        <a:lstStyle/>
        <a:p>
          <a:pPr>
            <a:lnSpc>
              <a:spcPct val="100000"/>
            </a:lnSpc>
          </a:pPr>
          <a:r>
            <a:rPr lang="en-US" dirty="0"/>
            <a:t>We have moved from deep learning networks in 2015 with a hundred thousand weights to models with trillions of weights in 2023.</a:t>
          </a:r>
        </a:p>
      </dgm:t>
    </dgm:pt>
    <dgm:pt modelId="{EE9F83A2-7F7A-4B62-9B2F-F8BDF74840AB}" type="parTrans" cxnId="{96C86000-F14A-4AFD-88C7-962F7A16A0AA}">
      <dgm:prSet/>
      <dgm:spPr/>
      <dgm:t>
        <a:bodyPr/>
        <a:lstStyle/>
        <a:p>
          <a:endParaRPr lang="en-US"/>
        </a:p>
      </dgm:t>
    </dgm:pt>
    <dgm:pt modelId="{81341C0F-A7A7-41FE-B7C8-28269141AA2C}" type="sibTrans" cxnId="{96C86000-F14A-4AFD-88C7-962F7A16A0AA}">
      <dgm:prSet/>
      <dgm:spPr/>
      <dgm:t>
        <a:bodyPr/>
        <a:lstStyle/>
        <a:p>
          <a:endParaRPr lang="en-US"/>
        </a:p>
      </dgm:t>
    </dgm:pt>
    <dgm:pt modelId="{0D057E89-60BC-4B59-919F-916B04CE15A2}">
      <dgm:prSet/>
      <dgm:spPr/>
      <dgm:t>
        <a:bodyPr/>
        <a:lstStyle/>
        <a:p>
          <a:pPr>
            <a:lnSpc>
              <a:spcPct val="100000"/>
            </a:lnSpc>
          </a:pPr>
          <a:r>
            <a:rPr lang="en-US"/>
            <a:t>The capability of these programs has dramatically grown as the complexity has increased.</a:t>
          </a:r>
        </a:p>
      </dgm:t>
    </dgm:pt>
    <dgm:pt modelId="{6EDA57AB-D6CB-4962-8CB8-0849363B6E17}" type="parTrans" cxnId="{BD8A393C-EFE3-41EC-A6FD-EFC3D25B48F8}">
      <dgm:prSet/>
      <dgm:spPr/>
      <dgm:t>
        <a:bodyPr/>
        <a:lstStyle/>
        <a:p>
          <a:endParaRPr lang="en-US"/>
        </a:p>
      </dgm:t>
    </dgm:pt>
    <dgm:pt modelId="{2437EADF-D3BA-4A6D-AF46-F886B919E3EE}" type="sibTrans" cxnId="{BD8A393C-EFE3-41EC-A6FD-EFC3D25B48F8}">
      <dgm:prSet/>
      <dgm:spPr/>
      <dgm:t>
        <a:bodyPr/>
        <a:lstStyle/>
        <a:p>
          <a:endParaRPr lang="en-US"/>
        </a:p>
      </dgm:t>
    </dgm:pt>
    <dgm:pt modelId="{EC29F2BF-602A-4DD4-9854-39FE2D02B761}">
      <dgm:prSet/>
      <dgm:spPr/>
      <dgm:t>
        <a:bodyPr/>
        <a:lstStyle/>
        <a:p>
          <a:pPr>
            <a:lnSpc>
              <a:spcPct val="100000"/>
            </a:lnSpc>
          </a:pPr>
          <a:r>
            <a:rPr lang="en-US"/>
            <a:t>Some examples:</a:t>
          </a:r>
        </a:p>
      </dgm:t>
    </dgm:pt>
    <dgm:pt modelId="{F0A82312-89E1-4324-936F-7CBA7C099170}" type="parTrans" cxnId="{2B10E61B-D6FE-4E5F-860E-D8E783EA8883}">
      <dgm:prSet/>
      <dgm:spPr/>
      <dgm:t>
        <a:bodyPr/>
        <a:lstStyle/>
        <a:p>
          <a:endParaRPr lang="en-US"/>
        </a:p>
      </dgm:t>
    </dgm:pt>
    <dgm:pt modelId="{2F6B57C8-2F89-4531-BE2F-DC016CF8A517}" type="sibTrans" cxnId="{2B10E61B-D6FE-4E5F-860E-D8E783EA8883}">
      <dgm:prSet/>
      <dgm:spPr/>
      <dgm:t>
        <a:bodyPr/>
        <a:lstStyle/>
        <a:p>
          <a:endParaRPr lang="en-US"/>
        </a:p>
      </dgm:t>
    </dgm:pt>
    <dgm:pt modelId="{83E42231-A54D-457C-811B-96C0DCC3834A}">
      <dgm:prSet/>
      <dgm:spPr/>
      <dgm:t>
        <a:bodyPr/>
        <a:lstStyle/>
        <a:p>
          <a:pPr>
            <a:lnSpc>
              <a:spcPct val="100000"/>
            </a:lnSpc>
          </a:pPr>
          <a:r>
            <a:rPr lang="en-US"/>
            <a:t>90% on the US Bar Exam + 88% in LSAT by GPT-4</a:t>
          </a:r>
        </a:p>
      </dgm:t>
    </dgm:pt>
    <dgm:pt modelId="{044B43D4-4A0E-4DFC-8099-7457FB8C69F4}" type="parTrans" cxnId="{55D910AF-1174-47D3-BAFA-981D81E9F808}">
      <dgm:prSet/>
      <dgm:spPr/>
      <dgm:t>
        <a:bodyPr/>
        <a:lstStyle/>
        <a:p>
          <a:endParaRPr lang="en-US"/>
        </a:p>
      </dgm:t>
    </dgm:pt>
    <dgm:pt modelId="{7D3CEB0C-25D9-4598-A9C0-E151612A4C95}" type="sibTrans" cxnId="{55D910AF-1174-47D3-BAFA-981D81E9F808}">
      <dgm:prSet/>
      <dgm:spPr/>
      <dgm:t>
        <a:bodyPr/>
        <a:lstStyle/>
        <a:p>
          <a:endParaRPr lang="en-US"/>
        </a:p>
      </dgm:t>
    </dgm:pt>
    <dgm:pt modelId="{F6685F6F-DA2E-42F7-826C-153E64CFDEA4}">
      <dgm:prSet/>
      <dgm:spPr/>
      <dgm:t>
        <a:bodyPr/>
        <a:lstStyle/>
        <a:p>
          <a:pPr>
            <a:lnSpc>
              <a:spcPct val="100000"/>
            </a:lnSpc>
          </a:pPr>
          <a:r>
            <a:rPr lang="en-US"/>
            <a:t>99% on GRE verbal/ 80% quantitative</a:t>
          </a:r>
        </a:p>
      </dgm:t>
    </dgm:pt>
    <dgm:pt modelId="{C2AA0679-A11A-43F5-8C90-B4E13E0B4336}" type="parTrans" cxnId="{44B6F997-B291-4626-B555-29461901D7CC}">
      <dgm:prSet/>
      <dgm:spPr/>
      <dgm:t>
        <a:bodyPr/>
        <a:lstStyle/>
        <a:p>
          <a:endParaRPr lang="en-US"/>
        </a:p>
      </dgm:t>
    </dgm:pt>
    <dgm:pt modelId="{BD05C14D-86A3-4F6B-88C2-39C9135F05E4}" type="sibTrans" cxnId="{44B6F997-B291-4626-B555-29461901D7CC}">
      <dgm:prSet/>
      <dgm:spPr/>
      <dgm:t>
        <a:bodyPr/>
        <a:lstStyle/>
        <a:p>
          <a:endParaRPr lang="en-US"/>
        </a:p>
      </dgm:t>
    </dgm:pt>
    <dgm:pt modelId="{07021793-1B39-489F-AADA-2B4CD90BC5F8}">
      <dgm:prSet/>
      <dgm:spPr/>
      <dgm:t>
        <a:bodyPr/>
        <a:lstStyle/>
        <a:p>
          <a:pPr>
            <a:lnSpc>
              <a:spcPct val="100000"/>
            </a:lnSpc>
          </a:pPr>
          <a:r>
            <a:rPr lang="en-US" dirty="0"/>
            <a:t>Theory of Mind tests – 0% before 2019, 2-year-old level 2019, 100% currently</a:t>
          </a:r>
        </a:p>
      </dgm:t>
    </dgm:pt>
    <dgm:pt modelId="{167500C7-8D1C-45C5-994F-5EC122C297DE}" type="parTrans" cxnId="{1E2E2EA4-8551-4805-9C11-6695B0108EED}">
      <dgm:prSet/>
      <dgm:spPr/>
      <dgm:t>
        <a:bodyPr/>
        <a:lstStyle/>
        <a:p>
          <a:endParaRPr lang="en-US"/>
        </a:p>
      </dgm:t>
    </dgm:pt>
    <dgm:pt modelId="{562776FE-E86D-466D-8578-6BED1411AC75}" type="sibTrans" cxnId="{1E2E2EA4-8551-4805-9C11-6695B0108EED}">
      <dgm:prSet/>
      <dgm:spPr/>
      <dgm:t>
        <a:bodyPr/>
        <a:lstStyle/>
        <a:p>
          <a:endParaRPr lang="en-US"/>
        </a:p>
      </dgm:t>
    </dgm:pt>
    <dgm:pt modelId="{20D702F2-6098-4BF8-8AB3-BA8F5E7BD5BB}">
      <dgm:prSet/>
      <dgm:spPr/>
      <dgm:t>
        <a:bodyPr/>
        <a:lstStyle/>
        <a:p>
          <a:pPr>
            <a:lnSpc>
              <a:spcPct val="100000"/>
            </a:lnSpc>
          </a:pPr>
          <a:r>
            <a:rPr lang="en-US"/>
            <a:t>IQ Test (WAIS) score: 155</a:t>
          </a:r>
        </a:p>
      </dgm:t>
    </dgm:pt>
    <dgm:pt modelId="{F5B787D8-27CD-4C48-9C44-F6446A1FF3A2}" type="parTrans" cxnId="{C68B2C78-5BFE-45A8-BA60-958477E67C60}">
      <dgm:prSet/>
      <dgm:spPr/>
      <dgm:t>
        <a:bodyPr/>
        <a:lstStyle/>
        <a:p>
          <a:endParaRPr lang="en-US"/>
        </a:p>
      </dgm:t>
    </dgm:pt>
    <dgm:pt modelId="{390E96D6-44F2-4FAD-9DD6-A0F490269BD6}" type="sibTrans" cxnId="{C68B2C78-5BFE-45A8-BA60-958477E67C60}">
      <dgm:prSet/>
      <dgm:spPr/>
      <dgm:t>
        <a:bodyPr/>
        <a:lstStyle/>
        <a:p>
          <a:endParaRPr lang="en-US"/>
        </a:p>
      </dgm:t>
    </dgm:pt>
    <dgm:pt modelId="{D7E43310-4ECB-4EEA-AA47-6BC5336E25B3}" type="pres">
      <dgm:prSet presAssocID="{56DE490C-ECB0-45CA-8CE1-8352F9C3832E}" presName="root" presStyleCnt="0">
        <dgm:presLayoutVars>
          <dgm:dir/>
          <dgm:resizeHandles val="exact"/>
        </dgm:presLayoutVars>
      </dgm:prSet>
      <dgm:spPr/>
    </dgm:pt>
    <dgm:pt modelId="{60E830EB-6A6A-4C95-8527-089F8DD6C881}" type="pres">
      <dgm:prSet presAssocID="{83B75688-21D7-4496-8802-98F282052BD6}" presName="compNode" presStyleCnt="0"/>
      <dgm:spPr/>
    </dgm:pt>
    <dgm:pt modelId="{3F93F84E-EFF3-4697-BD39-D51377DBE17A}" type="pres">
      <dgm:prSet presAssocID="{83B75688-21D7-4496-8802-98F282052BD6}" presName="bgRect" presStyleLbl="bgShp" presStyleIdx="0" presStyleCnt="3"/>
      <dgm:spPr/>
    </dgm:pt>
    <dgm:pt modelId="{2B7F67EF-3AA6-47AB-858C-407228050437}" type="pres">
      <dgm:prSet presAssocID="{83B75688-21D7-4496-8802-98F282052BD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453963F1-2CBE-4BC3-8017-0F9A3D16761E}" type="pres">
      <dgm:prSet presAssocID="{83B75688-21D7-4496-8802-98F282052BD6}" presName="spaceRect" presStyleCnt="0"/>
      <dgm:spPr/>
    </dgm:pt>
    <dgm:pt modelId="{54DD317B-27B0-4018-B491-982228160E60}" type="pres">
      <dgm:prSet presAssocID="{83B75688-21D7-4496-8802-98F282052BD6}" presName="parTx" presStyleLbl="revTx" presStyleIdx="0" presStyleCnt="4">
        <dgm:presLayoutVars>
          <dgm:chMax val="0"/>
          <dgm:chPref val="0"/>
        </dgm:presLayoutVars>
      </dgm:prSet>
      <dgm:spPr/>
    </dgm:pt>
    <dgm:pt modelId="{4B9D780E-2FE8-4863-9645-478946941888}" type="pres">
      <dgm:prSet presAssocID="{81341C0F-A7A7-41FE-B7C8-28269141AA2C}" presName="sibTrans" presStyleCnt="0"/>
      <dgm:spPr/>
    </dgm:pt>
    <dgm:pt modelId="{75E0E1AB-46A0-49F3-94DA-8204CC746614}" type="pres">
      <dgm:prSet presAssocID="{0D057E89-60BC-4B59-919F-916B04CE15A2}" presName="compNode" presStyleCnt="0"/>
      <dgm:spPr/>
    </dgm:pt>
    <dgm:pt modelId="{7E7151F5-60BC-443F-BF4F-A6B142C24AAC}" type="pres">
      <dgm:prSet presAssocID="{0D057E89-60BC-4B59-919F-916B04CE15A2}" presName="bgRect" presStyleLbl="bgShp" presStyleIdx="1" presStyleCnt="3"/>
      <dgm:spPr/>
    </dgm:pt>
    <dgm:pt modelId="{BCA4B239-440C-4FC5-B1E5-D13FA5BC5D9A}" type="pres">
      <dgm:prSet presAssocID="{0D057E89-60BC-4B59-919F-916B04CE15A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siness Growth"/>
        </a:ext>
      </dgm:extLst>
    </dgm:pt>
    <dgm:pt modelId="{81F6C6BE-C5FD-4BCA-8B22-BDCA6A4F3A24}" type="pres">
      <dgm:prSet presAssocID="{0D057E89-60BC-4B59-919F-916B04CE15A2}" presName="spaceRect" presStyleCnt="0"/>
      <dgm:spPr/>
    </dgm:pt>
    <dgm:pt modelId="{8778EAB3-7CA7-4A49-BE22-310CC6CA8581}" type="pres">
      <dgm:prSet presAssocID="{0D057E89-60BC-4B59-919F-916B04CE15A2}" presName="parTx" presStyleLbl="revTx" presStyleIdx="1" presStyleCnt="4">
        <dgm:presLayoutVars>
          <dgm:chMax val="0"/>
          <dgm:chPref val="0"/>
        </dgm:presLayoutVars>
      </dgm:prSet>
      <dgm:spPr/>
    </dgm:pt>
    <dgm:pt modelId="{7232DCA7-77CE-4856-A9B0-8F53CEF3A398}" type="pres">
      <dgm:prSet presAssocID="{2437EADF-D3BA-4A6D-AF46-F886B919E3EE}" presName="sibTrans" presStyleCnt="0"/>
      <dgm:spPr/>
    </dgm:pt>
    <dgm:pt modelId="{07B69B53-8591-4163-B06A-7EC5ABFBC3A8}" type="pres">
      <dgm:prSet presAssocID="{EC29F2BF-602A-4DD4-9854-39FE2D02B761}" presName="compNode" presStyleCnt="0"/>
      <dgm:spPr/>
    </dgm:pt>
    <dgm:pt modelId="{A7C3F08D-ADB1-402F-9B7E-273E787DABC7}" type="pres">
      <dgm:prSet presAssocID="{EC29F2BF-602A-4DD4-9854-39FE2D02B761}" presName="bgRect" presStyleLbl="bgShp" presStyleIdx="2" presStyleCnt="3"/>
      <dgm:spPr/>
    </dgm:pt>
    <dgm:pt modelId="{E42A140B-FE5D-4362-89D4-3D881769DD7A}" type="pres">
      <dgm:prSet presAssocID="{EC29F2BF-602A-4DD4-9854-39FE2D02B76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ethoscope"/>
        </a:ext>
      </dgm:extLst>
    </dgm:pt>
    <dgm:pt modelId="{31123147-2F01-4C4F-AD12-F5269717DA9B}" type="pres">
      <dgm:prSet presAssocID="{EC29F2BF-602A-4DD4-9854-39FE2D02B761}" presName="spaceRect" presStyleCnt="0"/>
      <dgm:spPr/>
    </dgm:pt>
    <dgm:pt modelId="{CDF5662E-F4A1-4D45-B1CC-C8F628332978}" type="pres">
      <dgm:prSet presAssocID="{EC29F2BF-602A-4DD4-9854-39FE2D02B761}" presName="parTx" presStyleLbl="revTx" presStyleIdx="2" presStyleCnt="4">
        <dgm:presLayoutVars>
          <dgm:chMax val="0"/>
          <dgm:chPref val="0"/>
        </dgm:presLayoutVars>
      </dgm:prSet>
      <dgm:spPr/>
    </dgm:pt>
    <dgm:pt modelId="{F7BC1533-E91C-419F-B46C-8AA5CD0EE8D4}" type="pres">
      <dgm:prSet presAssocID="{EC29F2BF-602A-4DD4-9854-39FE2D02B761}" presName="desTx" presStyleLbl="revTx" presStyleIdx="3" presStyleCnt="4">
        <dgm:presLayoutVars/>
      </dgm:prSet>
      <dgm:spPr/>
    </dgm:pt>
  </dgm:ptLst>
  <dgm:cxnLst>
    <dgm:cxn modelId="{96C86000-F14A-4AFD-88C7-962F7A16A0AA}" srcId="{56DE490C-ECB0-45CA-8CE1-8352F9C3832E}" destId="{83B75688-21D7-4496-8802-98F282052BD6}" srcOrd="0" destOrd="0" parTransId="{EE9F83A2-7F7A-4B62-9B2F-F8BDF74840AB}" sibTransId="{81341C0F-A7A7-41FE-B7C8-28269141AA2C}"/>
    <dgm:cxn modelId="{2B10E61B-D6FE-4E5F-860E-D8E783EA8883}" srcId="{56DE490C-ECB0-45CA-8CE1-8352F9C3832E}" destId="{EC29F2BF-602A-4DD4-9854-39FE2D02B761}" srcOrd="2" destOrd="0" parTransId="{F0A82312-89E1-4324-936F-7CBA7C099170}" sibTransId="{2F6B57C8-2F89-4531-BE2F-DC016CF8A517}"/>
    <dgm:cxn modelId="{8C01732C-02FC-4197-B7BD-4B4A24D996FE}" type="presOf" srcId="{83E42231-A54D-457C-811B-96C0DCC3834A}" destId="{F7BC1533-E91C-419F-B46C-8AA5CD0EE8D4}" srcOrd="0" destOrd="0" presId="urn:microsoft.com/office/officeart/2018/2/layout/IconVerticalSolidList"/>
    <dgm:cxn modelId="{FFEE6630-C369-4DAF-8E91-15685CD1319A}" type="presOf" srcId="{0D057E89-60BC-4B59-919F-916B04CE15A2}" destId="{8778EAB3-7CA7-4A49-BE22-310CC6CA8581}" srcOrd="0" destOrd="0" presId="urn:microsoft.com/office/officeart/2018/2/layout/IconVerticalSolidList"/>
    <dgm:cxn modelId="{0732C238-0983-4EE9-B052-8D10C885C196}" type="presOf" srcId="{EC29F2BF-602A-4DD4-9854-39FE2D02B761}" destId="{CDF5662E-F4A1-4D45-B1CC-C8F628332978}" srcOrd="0" destOrd="0" presId="urn:microsoft.com/office/officeart/2018/2/layout/IconVerticalSolidList"/>
    <dgm:cxn modelId="{97E53C3A-0006-42A8-AD03-046B4EF690FD}" type="presOf" srcId="{56DE490C-ECB0-45CA-8CE1-8352F9C3832E}" destId="{D7E43310-4ECB-4EEA-AA47-6BC5336E25B3}" srcOrd="0" destOrd="0" presId="urn:microsoft.com/office/officeart/2018/2/layout/IconVerticalSolidList"/>
    <dgm:cxn modelId="{BD8A393C-EFE3-41EC-A6FD-EFC3D25B48F8}" srcId="{56DE490C-ECB0-45CA-8CE1-8352F9C3832E}" destId="{0D057E89-60BC-4B59-919F-916B04CE15A2}" srcOrd="1" destOrd="0" parTransId="{6EDA57AB-D6CB-4962-8CB8-0849363B6E17}" sibTransId="{2437EADF-D3BA-4A6D-AF46-F886B919E3EE}"/>
    <dgm:cxn modelId="{6BE8B550-59BD-44DB-91BE-5533FD887772}" type="presOf" srcId="{20D702F2-6098-4BF8-8AB3-BA8F5E7BD5BB}" destId="{F7BC1533-E91C-419F-B46C-8AA5CD0EE8D4}" srcOrd="0" destOrd="3" presId="urn:microsoft.com/office/officeart/2018/2/layout/IconVerticalSolidList"/>
    <dgm:cxn modelId="{C68B2C78-5BFE-45A8-BA60-958477E67C60}" srcId="{EC29F2BF-602A-4DD4-9854-39FE2D02B761}" destId="{20D702F2-6098-4BF8-8AB3-BA8F5E7BD5BB}" srcOrd="3" destOrd="0" parTransId="{F5B787D8-27CD-4C48-9C44-F6446A1FF3A2}" sibTransId="{390E96D6-44F2-4FAD-9DD6-A0F490269BD6}"/>
    <dgm:cxn modelId="{44B6F997-B291-4626-B555-29461901D7CC}" srcId="{EC29F2BF-602A-4DD4-9854-39FE2D02B761}" destId="{F6685F6F-DA2E-42F7-826C-153E64CFDEA4}" srcOrd="1" destOrd="0" parTransId="{C2AA0679-A11A-43F5-8C90-B4E13E0B4336}" sibTransId="{BD05C14D-86A3-4F6B-88C2-39C9135F05E4}"/>
    <dgm:cxn modelId="{1E2E2EA4-8551-4805-9C11-6695B0108EED}" srcId="{EC29F2BF-602A-4DD4-9854-39FE2D02B761}" destId="{07021793-1B39-489F-AADA-2B4CD90BC5F8}" srcOrd="2" destOrd="0" parTransId="{167500C7-8D1C-45C5-994F-5EC122C297DE}" sibTransId="{562776FE-E86D-466D-8578-6BED1411AC75}"/>
    <dgm:cxn modelId="{55D910AF-1174-47D3-BAFA-981D81E9F808}" srcId="{EC29F2BF-602A-4DD4-9854-39FE2D02B761}" destId="{83E42231-A54D-457C-811B-96C0DCC3834A}" srcOrd="0" destOrd="0" parTransId="{044B43D4-4A0E-4DFC-8099-7457FB8C69F4}" sibTransId="{7D3CEB0C-25D9-4598-A9C0-E151612A4C95}"/>
    <dgm:cxn modelId="{F5E48DCE-9E5C-4C2C-8B5F-92395240886B}" type="presOf" srcId="{07021793-1B39-489F-AADA-2B4CD90BC5F8}" destId="{F7BC1533-E91C-419F-B46C-8AA5CD0EE8D4}" srcOrd="0" destOrd="2" presId="urn:microsoft.com/office/officeart/2018/2/layout/IconVerticalSolidList"/>
    <dgm:cxn modelId="{8CA000E3-89E5-43E2-8ACF-2109EE65018C}" type="presOf" srcId="{F6685F6F-DA2E-42F7-826C-153E64CFDEA4}" destId="{F7BC1533-E91C-419F-B46C-8AA5CD0EE8D4}" srcOrd="0" destOrd="1" presId="urn:microsoft.com/office/officeart/2018/2/layout/IconVerticalSolidList"/>
    <dgm:cxn modelId="{1C6939F0-92B6-4283-A715-4817D6C1FA4B}" type="presOf" srcId="{83B75688-21D7-4496-8802-98F282052BD6}" destId="{54DD317B-27B0-4018-B491-982228160E60}" srcOrd="0" destOrd="0" presId="urn:microsoft.com/office/officeart/2018/2/layout/IconVerticalSolidList"/>
    <dgm:cxn modelId="{AC71FD18-5109-435D-8E0D-8FA6C9702734}" type="presParOf" srcId="{D7E43310-4ECB-4EEA-AA47-6BC5336E25B3}" destId="{60E830EB-6A6A-4C95-8527-089F8DD6C881}" srcOrd="0" destOrd="0" presId="urn:microsoft.com/office/officeart/2018/2/layout/IconVerticalSolidList"/>
    <dgm:cxn modelId="{F6A1FF61-4B40-4E57-A0B5-E8518668CA2B}" type="presParOf" srcId="{60E830EB-6A6A-4C95-8527-089F8DD6C881}" destId="{3F93F84E-EFF3-4697-BD39-D51377DBE17A}" srcOrd="0" destOrd="0" presId="urn:microsoft.com/office/officeart/2018/2/layout/IconVerticalSolidList"/>
    <dgm:cxn modelId="{2EDB69AB-D03C-44A9-925F-C3410F7F4116}" type="presParOf" srcId="{60E830EB-6A6A-4C95-8527-089F8DD6C881}" destId="{2B7F67EF-3AA6-47AB-858C-407228050437}" srcOrd="1" destOrd="0" presId="urn:microsoft.com/office/officeart/2018/2/layout/IconVerticalSolidList"/>
    <dgm:cxn modelId="{F7A357A2-39C2-41F3-86D8-CC35497CCEFE}" type="presParOf" srcId="{60E830EB-6A6A-4C95-8527-089F8DD6C881}" destId="{453963F1-2CBE-4BC3-8017-0F9A3D16761E}" srcOrd="2" destOrd="0" presId="urn:microsoft.com/office/officeart/2018/2/layout/IconVerticalSolidList"/>
    <dgm:cxn modelId="{2C62BA58-74D1-4EB7-A147-0F45D9BA6A87}" type="presParOf" srcId="{60E830EB-6A6A-4C95-8527-089F8DD6C881}" destId="{54DD317B-27B0-4018-B491-982228160E60}" srcOrd="3" destOrd="0" presId="urn:microsoft.com/office/officeart/2018/2/layout/IconVerticalSolidList"/>
    <dgm:cxn modelId="{40C757A0-FC9A-41A8-8DFB-8DDF9CF8F7AE}" type="presParOf" srcId="{D7E43310-4ECB-4EEA-AA47-6BC5336E25B3}" destId="{4B9D780E-2FE8-4863-9645-478946941888}" srcOrd="1" destOrd="0" presId="urn:microsoft.com/office/officeart/2018/2/layout/IconVerticalSolidList"/>
    <dgm:cxn modelId="{97FE7D8D-6F30-49D6-A314-99C45FC4FB33}" type="presParOf" srcId="{D7E43310-4ECB-4EEA-AA47-6BC5336E25B3}" destId="{75E0E1AB-46A0-49F3-94DA-8204CC746614}" srcOrd="2" destOrd="0" presId="urn:microsoft.com/office/officeart/2018/2/layout/IconVerticalSolidList"/>
    <dgm:cxn modelId="{DBB844C7-12E8-44A6-9417-4F55DF94BA6C}" type="presParOf" srcId="{75E0E1AB-46A0-49F3-94DA-8204CC746614}" destId="{7E7151F5-60BC-443F-BF4F-A6B142C24AAC}" srcOrd="0" destOrd="0" presId="urn:microsoft.com/office/officeart/2018/2/layout/IconVerticalSolidList"/>
    <dgm:cxn modelId="{91088686-515D-4767-8719-0AD4E28CC74F}" type="presParOf" srcId="{75E0E1AB-46A0-49F3-94DA-8204CC746614}" destId="{BCA4B239-440C-4FC5-B1E5-D13FA5BC5D9A}" srcOrd="1" destOrd="0" presId="urn:microsoft.com/office/officeart/2018/2/layout/IconVerticalSolidList"/>
    <dgm:cxn modelId="{F469D03F-6DE5-40D3-9410-11ED119692D5}" type="presParOf" srcId="{75E0E1AB-46A0-49F3-94DA-8204CC746614}" destId="{81F6C6BE-C5FD-4BCA-8B22-BDCA6A4F3A24}" srcOrd="2" destOrd="0" presId="urn:microsoft.com/office/officeart/2018/2/layout/IconVerticalSolidList"/>
    <dgm:cxn modelId="{37D71532-58DC-4962-BBC5-9EAD7E6D0443}" type="presParOf" srcId="{75E0E1AB-46A0-49F3-94DA-8204CC746614}" destId="{8778EAB3-7CA7-4A49-BE22-310CC6CA8581}" srcOrd="3" destOrd="0" presId="urn:microsoft.com/office/officeart/2018/2/layout/IconVerticalSolidList"/>
    <dgm:cxn modelId="{78EE7FA8-F13B-4A54-B7F8-5A58A9034CD2}" type="presParOf" srcId="{D7E43310-4ECB-4EEA-AA47-6BC5336E25B3}" destId="{7232DCA7-77CE-4856-A9B0-8F53CEF3A398}" srcOrd="3" destOrd="0" presId="urn:microsoft.com/office/officeart/2018/2/layout/IconVerticalSolidList"/>
    <dgm:cxn modelId="{B8AAD8B1-D525-41E2-9535-0F3F3DCDB982}" type="presParOf" srcId="{D7E43310-4ECB-4EEA-AA47-6BC5336E25B3}" destId="{07B69B53-8591-4163-B06A-7EC5ABFBC3A8}" srcOrd="4" destOrd="0" presId="urn:microsoft.com/office/officeart/2018/2/layout/IconVerticalSolidList"/>
    <dgm:cxn modelId="{85A969ED-881B-488F-BB31-2195B51A0839}" type="presParOf" srcId="{07B69B53-8591-4163-B06A-7EC5ABFBC3A8}" destId="{A7C3F08D-ADB1-402F-9B7E-273E787DABC7}" srcOrd="0" destOrd="0" presId="urn:microsoft.com/office/officeart/2018/2/layout/IconVerticalSolidList"/>
    <dgm:cxn modelId="{E4294869-E037-4FC9-969A-5A8C8BCEE85B}" type="presParOf" srcId="{07B69B53-8591-4163-B06A-7EC5ABFBC3A8}" destId="{E42A140B-FE5D-4362-89D4-3D881769DD7A}" srcOrd="1" destOrd="0" presId="urn:microsoft.com/office/officeart/2018/2/layout/IconVerticalSolidList"/>
    <dgm:cxn modelId="{9FFF0CE9-43C2-445F-94DA-4D823C66846E}" type="presParOf" srcId="{07B69B53-8591-4163-B06A-7EC5ABFBC3A8}" destId="{31123147-2F01-4C4F-AD12-F5269717DA9B}" srcOrd="2" destOrd="0" presId="urn:microsoft.com/office/officeart/2018/2/layout/IconVerticalSolidList"/>
    <dgm:cxn modelId="{C78F8630-11E3-40F7-8584-589557DFBA55}" type="presParOf" srcId="{07B69B53-8591-4163-B06A-7EC5ABFBC3A8}" destId="{CDF5662E-F4A1-4D45-B1CC-C8F628332978}" srcOrd="3" destOrd="0" presId="urn:microsoft.com/office/officeart/2018/2/layout/IconVerticalSolidList"/>
    <dgm:cxn modelId="{938088DA-1B83-4AFB-9057-FBB4ED26699E}" type="presParOf" srcId="{07B69B53-8591-4163-B06A-7EC5ABFBC3A8}" destId="{F7BC1533-E91C-419F-B46C-8AA5CD0EE8D4}"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E8D61A-57D8-420C-A8B4-486D2715D9F4}">
      <dsp:nvSpPr>
        <dsp:cNvPr id="0" name=""/>
        <dsp:cNvSpPr/>
      </dsp:nvSpPr>
      <dsp:spPr>
        <a:xfrm>
          <a:off x="559800" y="410194"/>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244CA6-CEA9-409D-B0A2-88AEDA8C97B0}">
      <dsp:nvSpPr>
        <dsp:cNvPr id="0" name=""/>
        <dsp:cNvSpPr/>
      </dsp:nvSpPr>
      <dsp:spPr>
        <a:xfrm>
          <a:off x="559800" y="2074025"/>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11250">
            <a:lnSpc>
              <a:spcPct val="100000"/>
            </a:lnSpc>
            <a:spcBef>
              <a:spcPct val="0"/>
            </a:spcBef>
            <a:spcAft>
              <a:spcPct val="35000"/>
            </a:spcAft>
            <a:buNone/>
            <a:defRPr b="1"/>
          </a:pPr>
          <a:r>
            <a:rPr lang="en-US" sz="2500" kern="1200" dirty="0"/>
            <a:t>Convolution Neural Networks</a:t>
          </a:r>
        </a:p>
      </dsp:txBody>
      <dsp:txXfrm>
        <a:off x="559800" y="2074025"/>
        <a:ext cx="4320000" cy="648000"/>
      </dsp:txXfrm>
    </dsp:sp>
    <dsp:sp modelId="{30CF6ED3-47ED-4FC6-BBF5-792A5B9556F1}">
      <dsp:nvSpPr>
        <dsp:cNvPr id="0" name=""/>
        <dsp:cNvSpPr/>
      </dsp:nvSpPr>
      <dsp:spPr>
        <a:xfrm>
          <a:off x="559800" y="2792644"/>
          <a:ext cx="4320000" cy="1148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dirty="0"/>
            <a:t>Typically used in image data sets</a:t>
          </a:r>
        </a:p>
        <a:p>
          <a:pPr marL="0" lvl="0" indent="0" algn="l" defTabSz="755650">
            <a:lnSpc>
              <a:spcPct val="100000"/>
            </a:lnSpc>
            <a:spcBef>
              <a:spcPct val="0"/>
            </a:spcBef>
            <a:spcAft>
              <a:spcPct val="35000"/>
            </a:spcAft>
            <a:buNone/>
          </a:pPr>
          <a:r>
            <a:rPr lang="en-US" sz="1700" kern="1200" dirty="0"/>
            <a:t>Using image convolution to improve learning speeds</a:t>
          </a:r>
        </a:p>
      </dsp:txBody>
      <dsp:txXfrm>
        <a:off x="559800" y="2792644"/>
        <a:ext cx="4320000" cy="1148498"/>
      </dsp:txXfrm>
    </dsp:sp>
    <dsp:sp modelId="{A0C75C02-5975-4850-A0B8-BA180057F5BC}">
      <dsp:nvSpPr>
        <dsp:cNvPr id="0" name=""/>
        <dsp:cNvSpPr/>
      </dsp:nvSpPr>
      <dsp:spPr>
        <a:xfrm>
          <a:off x="5635800" y="410194"/>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C79B9C-0542-4CBB-AEFC-D1B5A11B26D1}">
      <dsp:nvSpPr>
        <dsp:cNvPr id="0" name=""/>
        <dsp:cNvSpPr/>
      </dsp:nvSpPr>
      <dsp:spPr>
        <a:xfrm>
          <a:off x="5635800" y="2074025"/>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11250">
            <a:lnSpc>
              <a:spcPct val="100000"/>
            </a:lnSpc>
            <a:spcBef>
              <a:spcPct val="0"/>
            </a:spcBef>
            <a:spcAft>
              <a:spcPct val="35000"/>
            </a:spcAft>
            <a:buNone/>
            <a:defRPr b="1"/>
          </a:pPr>
          <a:r>
            <a:rPr lang="en-US" sz="2500" kern="1200" dirty="0"/>
            <a:t>Recurrent Neural Networks</a:t>
          </a:r>
        </a:p>
      </dsp:txBody>
      <dsp:txXfrm>
        <a:off x="5635800" y="2074025"/>
        <a:ext cx="4320000" cy="648000"/>
      </dsp:txXfrm>
    </dsp:sp>
    <dsp:sp modelId="{5F71E562-C349-4F8F-A724-84CE43C68BDC}">
      <dsp:nvSpPr>
        <dsp:cNvPr id="0" name=""/>
        <dsp:cNvSpPr/>
      </dsp:nvSpPr>
      <dsp:spPr>
        <a:xfrm>
          <a:off x="5635800" y="2792644"/>
          <a:ext cx="4320000" cy="1148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dirty="0"/>
            <a:t>Typically used in language data sets </a:t>
          </a:r>
        </a:p>
        <a:p>
          <a:pPr marL="0" lvl="0" indent="0" algn="l" defTabSz="755650">
            <a:lnSpc>
              <a:spcPct val="100000"/>
            </a:lnSpc>
            <a:spcBef>
              <a:spcPct val="0"/>
            </a:spcBef>
            <a:spcAft>
              <a:spcPct val="35000"/>
            </a:spcAft>
            <a:buNone/>
          </a:pPr>
          <a:r>
            <a:rPr lang="en-US" sz="1700" kern="1200" dirty="0"/>
            <a:t>Retains data from a previous input to allow sequential data processing for time series data.</a:t>
          </a:r>
        </a:p>
      </dsp:txBody>
      <dsp:txXfrm>
        <a:off x="5635800" y="2792644"/>
        <a:ext cx="4320000" cy="11484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178627-7D07-4C20-B9EB-26B320B3C537}">
      <dsp:nvSpPr>
        <dsp:cNvPr id="0" name=""/>
        <dsp:cNvSpPr/>
      </dsp:nvSpPr>
      <dsp:spPr>
        <a:xfrm>
          <a:off x="0" y="675"/>
          <a:ext cx="6900512" cy="158136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4A68A7-1701-4AC8-BCA8-C0AC85E3FCB3}">
      <dsp:nvSpPr>
        <dsp:cNvPr id="0" name=""/>
        <dsp:cNvSpPr/>
      </dsp:nvSpPr>
      <dsp:spPr>
        <a:xfrm>
          <a:off x="478363" y="356483"/>
          <a:ext cx="869752" cy="8697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63A1A4-04CB-47DA-AA26-7A25547C7482}">
      <dsp:nvSpPr>
        <dsp:cNvPr id="0" name=""/>
        <dsp:cNvSpPr/>
      </dsp:nvSpPr>
      <dsp:spPr>
        <a:xfrm>
          <a:off x="1826480" y="675"/>
          <a:ext cx="5074031" cy="15813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361" tIns="167361" rIns="167361" bIns="167361" numCol="1" spcCol="1270" anchor="ctr" anchorCtr="0">
          <a:noAutofit/>
        </a:bodyPr>
        <a:lstStyle/>
        <a:p>
          <a:pPr marL="0" lvl="0" indent="0" algn="l" defTabSz="977900">
            <a:lnSpc>
              <a:spcPct val="90000"/>
            </a:lnSpc>
            <a:spcBef>
              <a:spcPct val="0"/>
            </a:spcBef>
            <a:spcAft>
              <a:spcPct val="35000"/>
            </a:spcAft>
            <a:buNone/>
          </a:pPr>
          <a:r>
            <a:rPr lang="en-US" sz="2200" kern="1200" dirty="0"/>
            <a:t>Data – the internet has created a repository of human generated text and knowledge</a:t>
          </a:r>
        </a:p>
      </dsp:txBody>
      <dsp:txXfrm>
        <a:off x="1826480" y="675"/>
        <a:ext cx="5074031" cy="1581368"/>
      </dsp:txXfrm>
    </dsp:sp>
    <dsp:sp modelId="{38EB389B-D257-4E17-B64F-CAE4EF5E507D}">
      <dsp:nvSpPr>
        <dsp:cNvPr id="0" name=""/>
        <dsp:cNvSpPr/>
      </dsp:nvSpPr>
      <dsp:spPr>
        <a:xfrm>
          <a:off x="0" y="1977386"/>
          <a:ext cx="6900512" cy="158136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C022FA-8852-48DF-AC18-5430087EB96E}">
      <dsp:nvSpPr>
        <dsp:cNvPr id="0" name=""/>
        <dsp:cNvSpPr/>
      </dsp:nvSpPr>
      <dsp:spPr>
        <a:xfrm>
          <a:off x="478363" y="2333194"/>
          <a:ext cx="869752" cy="8697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695C33-E18C-4DB0-9A4B-B8D1C80F04F0}">
      <dsp:nvSpPr>
        <dsp:cNvPr id="0" name=""/>
        <dsp:cNvSpPr/>
      </dsp:nvSpPr>
      <dsp:spPr>
        <a:xfrm>
          <a:off x="1826480" y="1977386"/>
          <a:ext cx="5074031" cy="15813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361" tIns="167361" rIns="167361" bIns="167361" numCol="1" spcCol="1270" anchor="ctr" anchorCtr="0">
          <a:noAutofit/>
        </a:bodyPr>
        <a:lstStyle/>
        <a:p>
          <a:pPr marL="0" lvl="0" indent="0" algn="l" defTabSz="977900">
            <a:lnSpc>
              <a:spcPct val="90000"/>
            </a:lnSpc>
            <a:spcBef>
              <a:spcPct val="0"/>
            </a:spcBef>
            <a:spcAft>
              <a:spcPct val="35000"/>
            </a:spcAft>
            <a:buNone/>
          </a:pPr>
          <a:r>
            <a:rPr lang="en-US" sz="2200" kern="1200" dirty="0"/>
            <a:t>Graphics Cards – GPUs are incredibly more efficient at computing than CPUs and neural networks work with graphics cards</a:t>
          </a:r>
        </a:p>
      </dsp:txBody>
      <dsp:txXfrm>
        <a:off x="1826480" y="1977386"/>
        <a:ext cx="5074031" cy="1581368"/>
      </dsp:txXfrm>
    </dsp:sp>
    <dsp:sp modelId="{B391DC36-CCD4-48D2-8C1D-CDCDC056CB5B}">
      <dsp:nvSpPr>
        <dsp:cNvPr id="0" name=""/>
        <dsp:cNvSpPr/>
      </dsp:nvSpPr>
      <dsp:spPr>
        <a:xfrm>
          <a:off x="0" y="3954096"/>
          <a:ext cx="6900512" cy="158136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EFD03F-D914-4F45-B17A-5BD590C1942E}">
      <dsp:nvSpPr>
        <dsp:cNvPr id="0" name=""/>
        <dsp:cNvSpPr/>
      </dsp:nvSpPr>
      <dsp:spPr>
        <a:xfrm>
          <a:off x="478363" y="4309904"/>
          <a:ext cx="869752" cy="8697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FAE2D5-5F5A-4ED9-8573-A70334E1530B}">
      <dsp:nvSpPr>
        <dsp:cNvPr id="0" name=""/>
        <dsp:cNvSpPr/>
      </dsp:nvSpPr>
      <dsp:spPr>
        <a:xfrm>
          <a:off x="1826480" y="3954096"/>
          <a:ext cx="5074031" cy="15813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361" tIns="167361" rIns="167361" bIns="167361" numCol="1" spcCol="1270" anchor="ctr" anchorCtr="0">
          <a:noAutofit/>
        </a:bodyPr>
        <a:lstStyle/>
        <a:p>
          <a:pPr marL="0" lvl="0" indent="0" algn="l" defTabSz="977900">
            <a:lnSpc>
              <a:spcPct val="90000"/>
            </a:lnSpc>
            <a:spcBef>
              <a:spcPct val="0"/>
            </a:spcBef>
            <a:spcAft>
              <a:spcPct val="35000"/>
            </a:spcAft>
            <a:buNone/>
          </a:pPr>
          <a:r>
            <a:rPr lang="en-US" sz="2200" kern="1200" dirty="0"/>
            <a:t>Deep Learning - but particularly Transformers – the architecture of the new generation of LLM</a:t>
          </a:r>
        </a:p>
      </dsp:txBody>
      <dsp:txXfrm>
        <a:off x="1826480" y="3954096"/>
        <a:ext cx="5074031" cy="15813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93F84E-EFF3-4697-BD39-D51377DBE17A}">
      <dsp:nvSpPr>
        <dsp:cNvPr id="0" name=""/>
        <dsp:cNvSpPr/>
      </dsp:nvSpPr>
      <dsp:spPr>
        <a:xfrm>
          <a:off x="0" y="2655"/>
          <a:ext cx="10515600" cy="124172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7F67EF-3AA6-47AB-858C-407228050437}">
      <dsp:nvSpPr>
        <dsp:cNvPr id="0" name=""/>
        <dsp:cNvSpPr/>
      </dsp:nvSpPr>
      <dsp:spPr>
        <a:xfrm>
          <a:off x="375620" y="282042"/>
          <a:ext cx="682947" cy="6829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DD317B-27B0-4018-B491-982228160E60}">
      <dsp:nvSpPr>
        <dsp:cNvPr id="0" name=""/>
        <dsp:cNvSpPr/>
      </dsp:nvSpPr>
      <dsp:spPr>
        <a:xfrm>
          <a:off x="1434189" y="2655"/>
          <a:ext cx="9080009" cy="1241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16" tIns="131416" rIns="131416" bIns="131416" numCol="1" spcCol="1270" anchor="ctr" anchorCtr="0">
          <a:noAutofit/>
        </a:bodyPr>
        <a:lstStyle/>
        <a:p>
          <a:pPr marL="0" lvl="0" indent="0" algn="l" defTabSz="1022350">
            <a:lnSpc>
              <a:spcPct val="100000"/>
            </a:lnSpc>
            <a:spcBef>
              <a:spcPct val="0"/>
            </a:spcBef>
            <a:spcAft>
              <a:spcPct val="35000"/>
            </a:spcAft>
            <a:buNone/>
          </a:pPr>
          <a:r>
            <a:rPr lang="en-US" sz="2300" kern="1200" dirty="0"/>
            <a:t>We have moved from deep learning networks in 2015 with a hundred thousand weights to models with trillions of weights in 2023.</a:t>
          </a:r>
        </a:p>
      </dsp:txBody>
      <dsp:txXfrm>
        <a:off x="1434189" y="2655"/>
        <a:ext cx="9080009" cy="1241722"/>
      </dsp:txXfrm>
    </dsp:sp>
    <dsp:sp modelId="{7E7151F5-60BC-443F-BF4F-A6B142C24AAC}">
      <dsp:nvSpPr>
        <dsp:cNvPr id="0" name=""/>
        <dsp:cNvSpPr/>
      </dsp:nvSpPr>
      <dsp:spPr>
        <a:xfrm>
          <a:off x="0" y="1554807"/>
          <a:ext cx="10515600" cy="124172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A4B239-440C-4FC5-B1E5-D13FA5BC5D9A}">
      <dsp:nvSpPr>
        <dsp:cNvPr id="0" name=""/>
        <dsp:cNvSpPr/>
      </dsp:nvSpPr>
      <dsp:spPr>
        <a:xfrm>
          <a:off x="375620" y="1834195"/>
          <a:ext cx="682947" cy="6829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78EAB3-7CA7-4A49-BE22-310CC6CA8581}">
      <dsp:nvSpPr>
        <dsp:cNvPr id="0" name=""/>
        <dsp:cNvSpPr/>
      </dsp:nvSpPr>
      <dsp:spPr>
        <a:xfrm>
          <a:off x="1434189" y="1554807"/>
          <a:ext cx="9080009" cy="1241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16" tIns="131416" rIns="131416" bIns="131416" numCol="1" spcCol="1270" anchor="ctr" anchorCtr="0">
          <a:noAutofit/>
        </a:bodyPr>
        <a:lstStyle/>
        <a:p>
          <a:pPr marL="0" lvl="0" indent="0" algn="l" defTabSz="1022350">
            <a:lnSpc>
              <a:spcPct val="100000"/>
            </a:lnSpc>
            <a:spcBef>
              <a:spcPct val="0"/>
            </a:spcBef>
            <a:spcAft>
              <a:spcPct val="35000"/>
            </a:spcAft>
            <a:buNone/>
          </a:pPr>
          <a:r>
            <a:rPr lang="en-US" sz="2300" kern="1200"/>
            <a:t>The capability of these programs has dramatically grown as the complexity has increased.</a:t>
          </a:r>
        </a:p>
      </dsp:txBody>
      <dsp:txXfrm>
        <a:off x="1434189" y="1554807"/>
        <a:ext cx="9080009" cy="1241722"/>
      </dsp:txXfrm>
    </dsp:sp>
    <dsp:sp modelId="{A7C3F08D-ADB1-402F-9B7E-273E787DABC7}">
      <dsp:nvSpPr>
        <dsp:cNvPr id="0" name=""/>
        <dsp:cNvSpPr/>
      </dsp:nvSpPr>
      <dsp:spPr>
        <a:xfrm>
          <a:off x="0" y="3106960"/>
          <a:ext cx="10515600" cy="124172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2A140B-FE5D-4362-89D4-3D881769DD7A}">
      <dsp:nvSpPr>
        <dsp:cNvPr id="0" name=""/>
        <dsp:cNvSpPr/>
      </dsp:nvSpPr>
      <dsp:spPr>
        <a:xfrm>
          <a:off x="375620" y="3386348"/>
          <a:ext cx="682947" cy="6829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F5662E-F4A1-4D45-B1CC-C8F628332978}">
      <dsp:nvSpPr>
        <dsp:cNvPr id="0" name=""/>
        <dsp:cNvSpPr/>
      </dsp:nvSpPr>
      <dsp:spPr>
        <a:xfrm>
          <a:off x="1434189" y="3106960"/>
          <a:ext cx="4732020" cy="1241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16" tIns="131416" rIns="131416" bIns="131416" numCol="1" spcCol="1270" anchor="ctr" anchorCtr="0">
          <a:noAutofit/>
        </a:bodyPr>
        <a:lstStyle/>
        <a:p>
          <a:pPr marL="0" lvl="0" indent="0" algn="l" defTabSz="1022350">
            <a:lnSpc>
              <a:spcPct val="100000"/>
            </a:lnSpc>
            <a:spcBef>
              <a:spcPct val="0"/>
            </a:spcBef>
            <a:spcAft>
              <a:spcPct val="35000"/>
            </a:spcAft>
            <a:buNone/>
          </a:pPr>
          <a:r>
            <a:rPr lang="en-US" sz="2300" kern="1200"/>
            <a:t>Some examples:</a:t>
          </a:r>
        </a:p>
      </dsp:txBody>
      <dsp:txXfrm>
        <a:off x="1434189" y="3106960"/>
        <a:ext cx="4732020" cy="1241722"/>
      </dsp:txXfrm>
    </dsp:sp>
    <dsp:sp modelId="{F7BC1533-E91C-419F-B46C-8AA5CD0EE8D4}">
      <dsp:nvSpPr>
        <dsp:cNvPr id="0" name=""/>
        <dsp:cNvSpPr/>
      </dsp:nvSpPr>
      <dsp:spPr>
        <a:xfrm>
          <a:off x="6166209" y="3106960"/>
          <a:ext cx="4347989" cy="1241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16" tIns="131416" rIns="131416" bIns="131416" numCol="1" spcCol="1270" anchor="ctr" anchorCtr="0">
          <a:noAutofit/>
        </a:bodyPr>
        <a:lstStyle/>
        <a:p>
          <a:pPr marL="0" lvl="0" indent="0" algn="l" defTabSz="488950">
            <a:lnSpc>
              <a:spcPct val="100000"/>
            </a:lnSpc>
            <a:spcBef>
              <a:spcPct val="0"/>
            </a:spcBef>
            <a:spcAft>
              <a:spcPct val="35000"/>
            </a:spcAft>
            <a:buNone/>
          </a:pPr>
          <a:r>
            <a:rPr lang="en-US" sz="1100" kern="1200"/>
            <a:t>90% on the US Bar Exam + 88% in LSAT by GPT-4</a:t>
          </a:r>
        </a:p>
        <a:p>
          <a:pPr marL="0" lvl="0" indent="0" algn="l" defTabSz="488950">
            <a:lnSpc>
              <a:spcPct val="100000"/>
            </a:lnSpc>
            <a:spcBef>
              <a:spcPct val="0"/>
            </a:spcBef>
            <a:spcAft>
              <a:spcPct val="35000"/>
            </a:spcAft>
            <a:buNone/>
          </a:pPr>
          <a:r>
            <a:rPr lang="en-US" sz="1100" kern="1200"/>
            <a:t>99% on GRE verbal/ 80% quantitative</a:t>
          </a:r>
        </a:p>
        <a:p>
          <a:pPr marL="0" lvl="0" indent="0" algn="l" defTabSz="488950">
            <a:lnSpc>
              <a:spcPct val="100000"/>
            </a:lnSpc>
            <a:spcBef>
              <a:spcPct val="0"/>
            </a:spcBef>
            <a:spcAft>
              <a:spcPct val="35000"/>
            </a:spcAft>
            <a:buNone/>
          </a:pPr>
          <a:r>
            <a:rPr lang="en-US" sz="1100" kern="1200" dirty="0"/>
            <a:t>Theory of Mind tests – 0% before 2019, 2-year-old level 2019, 100% currently</a:t>
          </a:r>
        </a:p>
        <a:p>
          <a:pPr marL="0" lvl="0" indent="0" algn="l" defTabSz="488950">
            <a:lnSpc>
              <a:spcPct val="100000"/>
            </a:lnSpc>
            <a:spcBef>
              <a:spcPct val="0"/>
            </a:spcBef>
            <a:spcAft>
              <a:spcPct val="35000"/>
            </a:spcAft>
            <a:buNone/>
          </a:pPr>
          <a:r>
            <a:rPr lang="en-US" sz="1100" kern="1200"/>
            <a:t>IQ Test (WAIS) score: 155</a:t>
          </a:r>
        </a:p>
      </dsp:txBody>
      <dsp:txXfrm>
        <a:off x="6166209" y="3106960"/>
        <a:ext cx="4347989" cy="1241722"/>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DB150F-A729-400A-8E3B-66AF811C4E55}" type="datetimeFigureOut">
              <a:rPr lang="en-US" smtClean="0"/>
              <a:t>11/7/2024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73454A-F831-41F8-9FA1-D23F9ABC3E0E}" type="slidenum">
              <a:rPr lang="en-US" smtClean="0"/>
              <a:t>‹#›</a:t>
            </a:fld>
            <a:endParaRPr lang="en-US"/>
          </a:p>
        </p:txBody>
      </p:sp>
    </p:spTree>
    <p:extLst>
      <p:ext uri="{BB962C8B-B14F-4D97-AF65-F5344CB8AC3E}">
        <p14:creationId xmlns:p14="http://schemas.microsoft.com/office/powerpoint/2010/main" val="4098333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73454A-F831-41F8-9FA1-D23F9ABC3E0E}" type="slidenum">
              <a:rPr lang="en-US" smtClean="0"/>
              <a:t>34</a:t>
            </a:fld>
            <a:endParaRPr lang="en-US"/>
          </a:p>
        </p:txBody>
      </p:sp>
    </p:spTree>
    <p:extLst>
      <p:ext uri="{BB962C8B-B14F-4D97-AF65-F5344CB8AC3E}">
        <p14:creationId xmlns:p14="http://schemas.microsoft.com/office/powerpoint/2010/main" val="3559175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C4CA8-FEBA-635B-5877-2E04F564C9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D208C46-DBE1-C8E3-6B95-F8D05C4A1A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1C3C3A6-6919-C4BC-D764-A7C7D337E04F}"/>
              </a:ext>
            </a:extLst>
          </p:cNvPr>
          <p:cNvSpPr>
            <a:spLocks noGrp="1"/>
          </p:cNvSpPr>
          <p:nvPr>
            <p:ph type="dt" sz="half" idx="10"/>
          </p:nvPr>
        </p:nvSpPr>
        <p:spPr/>
        <p:txBody>
          <a:bodyPr/>
          <a:lstStyle/>
          <a:p>
            <a:fld id="{9EF4B8B5-74D0-4773-9FE9-BB4370F0674E}" type="datetime1">
              <a:rPr lang="en-US" smtClean="0"/>
              <a:t>11/7/2024</a:t>
            </a:fld>
            <a:endParaRPr lang="en-US"/>
          </a:p>
        </p:txBody>
      </p:sp>
      <p:sp>
        <p:nvSpPr>
          <p:cNvPr id="5" name="Footer Placeholder 4">
            <a:extLst>
              <a:ext uri="{FF2B5EF4-FFF2-40B4-BE49-F238E27FC236}">
                <a16:creationId xmlns:a16="http://schemas.microsoft.com/office/drawing/2014/main" id="{52D4FB9D-0E42-3860-2434-126A18A543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1B7E09-C574-1415-5FA5-4A987E0D1902}"/>
              </a:ext>
            </a:extLst>
          </p:cNvPr>
          <p:cNvSpPr>
            <a:spLocks noGrp="1"/>
          </p:cNvSpPr>
          <p:nvPr>
            <p:ph type="sldNum" sz="quarter" idx="12"/>
          </p:nvPr>
        </p:nvSpPr>
        <p:spPr/>
        <p:txBody>
          <a:bodyPr/>
          <a:lstStyle/>
          <a:p>
            <a:fld id="{55762944-E8C6-4787-8CEB-9EE3E0754383}" type="slidenum">
              <a:rPr lang="en-US" smtClean="0"/>
              <a:t>‹#›</a:t>
            </a:fld>
            <a:endParaRPr lang="en-US"/>
          </a:p>
        </p:txBody>
      </p:sp>
    </p:spTree>
    <p:extLst>
      <p:ext uri="{BB962C8B-B14F-4D97-AF65-F5344CB8AC3E}">
        <p14:creationId xmlns:p14="http://schemas.microsoft.com/office/powerpoint/2010/main" val="1507803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E0A46-85CE-B023-2E44-AAC6ABF3348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B73C79-E66B-B1CF-94AA-3A7514AFCC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2E9143-9B64-C37B-5AF2-8C78836C3AE9}"/>
              </a:ext>
            </a:extLst>
          </p:cNvPr>
          <p:cNvSpPr>
            <a:spLocks noGrp="1"/>
          </p:cNvSpPr>
          <p:nvPr>
            <p:ph type="dt" sz="half" idx="10"/>
          </p:nvPr>
        </p:nvSpPr>
        <p:spPr/>
        <p:txBody>
          <a:bodyPr/>
          <a:lstStyle/>
          <a:p>
            <a:fld id="{7FFDEB31-88CE-4EAE-B643-794D4005A9E4}" type="datetime1">
              <a:rPr lang="en-US" smtClean="0"/>
              <a:t>11/7/2024</a:t>
            </a:fld>
            <a:endParaRPr lang="en-US"/>
          </a:p>
        </p:txBody>
      </p:sp>
      <p:sp>
        <p:nvSpPr>
          <p:cNvPr id="5" name="Footer Placeholder 4">
            <a:extLst>
              <a:ext uri="{FF2B5EF4-FFF2-40B4-BE49-F238E27FC236}">
                <a16:creationId xmlns:a16="http://schemas.microsoft.com/office/drawing/2014/main" id="{F878F50B-F27A-6BE6-C8C9-77931CD22F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616142-70CE-61FD-1F09-D3F6A3F0D82C}"/>
              </a:ext>
            </a:extLst>
          </p:cNvPr>
          <p:cNvSpPr>
            <a:spLocks noGrp="1"/>
          </p:cNvSpPr>
          <p:nvPr>
            <p:ph type="sldNum" sz="quarter" idx="12"/>
          </p:nvPr>
        </p:nvSpPr>
        <p:spPr/>
        <p:txBody>
          <a:bodyPr/>
          <a:lstStyle/>
          <a:p>
            <a:fld id="{55762944-E8C6-4787-8CEB-9EE3E0754383}" type="slidenum">
              <a:rPr lang="en-US" smtClean="0"/>
              <a:t>‹#›</a:t>
            </a:fld>
            <a:endParaRPr lang="en-US"/>
          </a:p>
        </p:txBody>
      </p:sp>
    </p:spTree>
    <p:extLst>
      <p:ext uri="{BB962C8B-B14F-4D97-AF65-F5344CB8AC3E}">
        <p14:creationId xmlns:p14="http://schemas.microsoft.com/office/powerpoint/2010/main" val="1265773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6D1209-96E3-4E2F-05D0-4B5D9A84718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30CB4F0-3723-5FFD-2F9F-37F0EA5C8D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6C2F54-6F5D-6E07-3067-F12F5B8067DA}"/>
              </a:ext>
            </a:extLst>
          </p:cNvPr>
          <p:cNvSpPr>
            <a:spLocks noGrp="1"/>
          </p:cNvSpPr>
          <p:nvPr>
            <p:ph type="dt" sz="half" idx="10"/>
          </p:nvPr>
        </p:nvSpPr>
        <p:spPr/>
        <p:txBody>
          <a:bodyPr/>
          <a:lstStyle/>
          <a:p>
            <a:fld id="{B7511008-BB18-49A7-BBE9-B993F86BADAB}" type="datetime1">
              <a:rPr lang="en-US" smtClean="0"/>
              <a:t>11/7/2024</a:t>
            </a:fld>
            <a:endParaRPr lang="en-US"/>
          </a:p>
        </p:txBody>
      </p:sp>
      <p:sp>
        <p:nvSpPr>
          <p:cNvPr id="5" name="Footer Placeholder 4">
            <a:extLst>
              <a:ext uri="{FF2B5EF4-FFF2-40B4-BE49-F238E27FC236}">
                <a16:creationId xmlns:a16="http://schemas.microsoft.com/office/drawing/2014/main" id="{C044F51F-5604-E14E-0EEF-E75E030DF6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E60982-771D-A569-9094-D19F6EAA15DC}"/>
              </a:ext>
            </a:extLst>
          </p:cNvPr>
          <p:cNvSpPr>
            <a:spLocks noGrp="1"/>
          </p:cNvSpPr>
          <p:nvPr>
            <p:ph type="sldNum" sz="quarter" idx="12"/>
          </p:nvPr>
        </p:nvSpPr>
        <p:spPr/>
        <p:txBody>
          <a:bodyPr/>
          <a:lstStyle/>
          <a:p>
            <a:fld id="{55762944-E8C6-4787-8CEB-9EE3E0754383}" type="slidenum">
              <a:rPr lang="en-US" smtClean="0"/>
              <a:t>‹#›</a:t>
            </a:fld>
            <a:endParaRPr lang="en-US"/>
          </a:p>
        </p:txBody>
      </p:sp>
    </p:spTree>
    <p:extLst>
      <p:ext uri="{BB962C8B-B14F-4D97-AF65-F5344CB8AC3E}">
        <p14:creationId xmlns:p14="http://schemas.microsoft.com/office/powerpoint/2010/main" val="1716186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421F-B48B-957E-439A-CD715BEE97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26DB99-9661-F8AE-7806-D633E4E908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AECF6C-C6AC-518F-4D79-7F380B2F8919}"/>
              </a:ext>
            </a:extLst>
          </p:cNvPr>
          <p:cNvSpPr>
            <a:spLocks noGrp="1"/>
          </p:cNvSpPr>
          <p:nvPr>
            <p:ph type="dt" sz="half" idx="10"/>
          </p:nvPr>
        </p:nvSpPr>
        <p:spPr/>
        <p:txBody>
          <a:bodyPr/>
          <a:lstStyle/>
          <a:p>
            <a:fld id="{8022FB73-AF0D-403D-844F-21A873418E49}" type="datetime1">
              <a:rPr lang="en-US" smtClean="0"/>
              <a:t>11/7/2024</a:t>
            </a:fld>
            <a:endParaRPr lang="en-US"/>
          </a:p>
        </p:txBody>
      </p:sp>
      <p:sp>
        <p:nvSpPr>
          <p:cNvPr id="5" name="Footer Placeholder 4">
            <a:extLst>
              <a:ext uri="{FF2B5EF4-FFF2-40B4-BE49-F238E27FC236}">
                <a16:creationId xmlns:a16="http://schemas.microsoft.com/office/drawing/2014/main" id="{0A154986-1E54-AA71-95BA-ECCE93A654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72B4F0-0852-622A-D50B-29CF83B3216C}"/>
              </a:ext>
            </a:extLst>
          </p:cNvPr>
          <p:cNvSpPr>
            <a:spLocks noGrp="1"/>
          </p:cNvSpPr>
          <p:nvPr>
            <p:ph type="sldNum" sz="quarter" idx="12"/>
          </p:nvPr>
        </p:nvSpPr>
        <p:spPr/>
        <p:txBody>
          <a:bodyPr/>
          <a:lstStyle/>
          <a:p>
            <a:fld id="{55762944-E8C6-4787-8CEB-9EE3E0754383}" type="slidenum">
              <a:rPr lang="en-US" smtClean="0"/>
              <a:t>‹#›</a:t>
            </a:fld>
            <a:endParaRPr lang="en-US"/>
          </a:p>
        </p:txBody>
      </p:sp>
    </p:spTree>
    <p:extLst>
      <p:ext uri="{BB962C8B-B14F-4D97-AF65-F5344CB8AC3E}">
        <p14:creationId xmlns:p14="http://schemas.microsoft.com/office/powerpoint/2010/main" val="2557876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38137-5623-FC82-B2AB-973CDFF017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8E2D8C6-1D27-D98C-B6BA-F6C93908F7E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77D543-FD94-EB8A-AD0E-8EA0315D2040}"/>
              </a:ext>
            </a:extLst>
          </p:cNvPr>
          <p:cNvSpPr>
            <a:spLocks noGrp="1"/>
          </p:cNvSpPr>
          <p:nvPr>
            <p:ph type="dt" sz="half" idx="10"/>
          </p:nvPr>
        </p:nvSpPr>
        <p:spPr/>
        <p:txBody>
          <a:bodyPr/>
          <a:lstStyle/>
          <a:p>
            <a:fld id="{BAF1CC8C-3A98-4A35-9D44-728C758D2FBC}" type="datetime1">
              <a:rPr lang="en-US" smtClean="0"/>
              <a:t>11/7/2024</a:t>
            </a:fld>
            <a:endParaRPr lang="en-US"/>
          </a:p>
        </p:txBody>
      </p:sp>
      <p:sp>
        <p:nvSpPr>
          <p:cNvPr id="5" name="Footer Placeholder 4">
            <a:extLst>
              <a:ext uri="{FF2B5EF4-FFF2-40B4-BE49-F238E27FC236}">
                <a16:creationId xmlns:a16="http://schemas.microsoft.com/office/drawing/2014/main" id="{EA0C0CAB-4BB7-3348-4EA8-C626B276DD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37BB05-D108-56AD-B0E4-589B6E4EB262}"/>
              </a:ext>
            </a:extLst>
          </p:cNvPr>
          <p:cNvSpPr>
            <a:spLocks noGrp="1"/>
          </p:cNvSpPr>
          <p:nvPr>
            <p:ph type="sldNum" sz="quarter" idx="12"/>
          </p:nvPr>
        </p:nvSpPr>
        <p:spPr/>
        <p:txBody>
          <a:bodyPr/>
          <a:lstStyle/>
          <a:p>
            <a:fld id="{55762944-E8C6-4787-8CEB-9EE3E0754383}" type="slidenum">
              <a:rPr lang="en-US" smtClean="0"/>
              <a:t>‹#›</a:t>
            </a:fld>
            <a:endParaRPr lang="en-US"/>
          </a:p>
        </p:txBody>
      </p:sp>
    </p:spTree>
    <p:extLst>
      <p:ext uri="{BB962C8B-B14F-4D97-AF65-F5344CB8AC3E}">
        <p14:creationId xmlns:p14="http://schemas.microsoft.com/office/powerpoint/2010/main" val="4113107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2236A-DC32-E5E9-7585-413FCA6E14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A77D60-136E-960B-62A9-EEE16F84DC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CE243B0-8370-A7CC-290B-37F1FC0AF1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26894A7-1D9D-6FB6-A57C-112814F82359}"/>
              </a:ext>
            </a:extLst>
          </p:cNvPr>
          <p:cNvSpPr>
            <a:spLocks noGrp="1"/>
          </p:cNvSpPr>
          <p:nvPr>
            <p:ph type="dt" sz="half" idx="10"/>
          </p:nvPr>
        </p:nvSpPr>
        <p:spPr/>
        <p:txBody>
          <a:bodyPr/>
          <a:lstStyle/>
          <a:p>
            <a:fld id="{0A85F15A-3717-4DC3-8521-EA25C96000C4}" type="datetime1">
              <a:rPr lang="en-US" smtClean="0"/>
              <a:t>11/7/2024</a:t>
            </a:fld>
            <a:endParaRPr lang="en-US"/>
          </a:p>
        </p:txBody>
      </p:sp>
      <p:sp>
        <p:nvSpPr>
          <p:cNvPr id="6" name="Footer Placeholder 5">
            <a:extLst>
              <a:ext uri="{FF2B5EF4-FFF2-40B4-BE49-F238E27FC236}">
                <a16:creationId xmlns:a16="http://schemas.microsoft.com/office/drawing/2014/main" id="{2C2C603C-FCF5-6A07-B89D-64FE5D4967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628A84-30C2-BF97-612F-A114601AE84B}"/>
              </a:ext>
            </a:extLst>
          </p:cNvPr>
          <p:cNvSpPr>
            <a:spLocks noGrp="1"/>
          </p:cNvSpPr>
          <p:nvPr>
            <p:ph type="sldNum" sz="quarter" idx="12"/>
          </p:nvPr>
        </p:nvSpPr>
        <p:spPr/>
        <p:txBody>
          <a:bodyPr/>
          <a:lstStyle/>
          <a:p>
            <a:fld id="{55762944-E8C6-4787-8CEB-9EE3E0754383}" type="slidenum">
              <a:rPr lang="en-US" smtClean="0"/>
              <a:t>‹#›</a:t>
            </a:fld>
            <a:endParaRPr lang="en-US"/>
          </a:p>
        </p:txBody>
      </p:sp>
    </p:spTree>
    <p:extLst>
      <p:ext uri="{BB962C8B-B14F-4D97-AF65-F5344CB8AC3E}">
        <p14:creationId xmlns:p14="http://schemas.microsoft.com/office/powerpoint/2010/main" val="2253298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BF507-EF73-CC79-F115-B195FC3389C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1CB806-57B5-7929-0950-A9912555AA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ADA11B-8ABF-46BD-E502-E2BCB53021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D7A4142-E929-64F4-1DFB-5F87E27A57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9B0CF3-3148-C629-85A9-925B434EE1F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A623B9D-CC83-B486-4A91-C3516768C06A}"/>
              </a:ext>
            </a:extLst>
          </p:cNvPr>
          <p:cNvSpPr>
            <a:spLocks noGrp="1"/>
          </p:cNvSpPr>
          <p:nvPr>
            <p:ph type="dt" sz="half" idx="10"/>
          </p:nvPr>
        </p:nvSpPr>
        <p:spPr/>
        <p:txBody>
          <a:bodyPr/>
          <a:lstStyle/>
          <a:p>
            <a:fld id="{FE25E6A5-47B1-4388-88C8-5A366108A25B}" type="datetime1">
              <a:rPr lang="en-US" smtClean="0"/>
              <a:t>11/7/2024</a:t>
            </a:fld>
            <a:endParaRPr lang="en-US"/>
          </a:p>
        </p:txBody>
      </p:sp>
      <p:sp>
        <p:nvSpPr>
          <p:cNvPr id="8" name="Footer Placeholder 7">
            <a:extLst>
              <a:ext uri="{FF2B5EF4-FFF2-40B4-BE49-F238E27FC236}">
                <a16:creationId xmlns:a16="http://schemas.microsoft.com/office/drawing/2014/main" id="{B9A76A84-41AE-AE74-CA5B-6762D43ECDD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5AF6529-CD88-5E81-AB58-A8A326F6D172}"/>
              </a:ext>
            </a:extLst>
          </p:cNvPr>
          <p:cNvSpPr>
            <a:spLocks noGrp="1"/>
          </p:cNvSpPr>
          <p:nvPr>
            <p:ph type="sldNum" sz="quarter" idx="12"/>
          </p:nvPr>
        </p:nvSpPr>
        <p:spPr/>
        <p:txBody>
          <a:bodyPr/>
          <a:lstStyle/>
          <a:p>
            <a:fld id="{55762944-E8C6-4787-8CEB-9EE3E0754383}" type="slidenum">
              <a:rPr lang="en-US" smtClean="0"/>
              <a:t>‹#›</a:t>
            </a:fld>
            <a:endParaRPr lang="en-US"/>
          </a:p>
        </p:txBody>
      </p:sp>
    </p:spTree>
    <p:extLst>
      <p:ext uri="{BB962C8B-B14F-4D97-AF65-F5344CB8AC3E}">
        <p14:creationId xmlns:p14="http://schemas.microsoft.com/office/powerpoint/2010/main" val="2175427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F1AC8-B9D2-5037-80F5-B1F78B41035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5D51EDC-F43D-60F9-51D6-E8E18FB9D2A0}"/>
              </a:ext>
            </a:extLst>
          </p:cNvPr>
          <p:cNvSpPr>
            <a:spLocks noGrp="1"/>
          </p:cNvSpPr>
          <p:nvPr>
            <p:ph type="dt" sz="half" idx="10"/>
          </p:nvPr>
        </p:nvSpPr>
        <p:spPr/>
        <p:txBody>
          <a:bodyPr/>
          <a:lstStyle/>
          <a:p>
            <a:fld id="{E643D54B-EBB0-4A92-9B7A-644A773A5CD3}" type="datetime1">
              <a:rPr lang="en-US" smtClean="0"/>
              <a:t>11/7/2024</a:t>
            </a:fld>
            <a:endParaRPr lang="en-US"/>
          </a:p>
        </p:txBody>
      </p:sp>
      <p:sp>
        <p:nvSpPr>
          <p:cNvPr id="4" name="Footer Placeholder 3">
            <a:extLst>
              <a:ext uri="{FF2B5EF4-FFF2-40B4-BE49-F238E27FC236}">
                <a16:creationId xmlns:a16="http://schemas.microsoft.com/office/drawing/2014/main" id="{AF82648F-99B0-9458-4268-55FE7CEDD33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8AC4EC-FF96-475A-311A-C40BDF9AD054}"/>
              </a:ext>
            </a:extLst>
          </p:cNvPr>
          <p:cNvSpPr>
            <a:spLocks noGrp="1"/>
          </p:cNvSpPr>
          <p:nvPr>
            <p:ph type="sldNum" sz="quarter" idx="12"/>
          </p:nvPr>
        </p:nvSpPr>
        <p:spPr/>
        <p:txBody>
          <a:bodyPr/>
          <a:lstStyle/>
          <a:p>
            <a:fld id="{55762944-E8C6-4787-8CEB-9EE3E0754383}" type="slidenum">
              <a:rPr lang="en-US" smtClean="0"/>
              <a:t>‹#›</a:t>
            </a:fld>
            <a:endParaRPr lang="en-US"/>
          </a:p>
        </p:txBody>
      </p:sp>
    </p:spTree>
    <p:extLst>
      <p:ext uri="{BB962C8B-B14F-4D97-AF65-F5344CB8AC3E}">
        <p14:creationId xmlns:p14="http://schemas.microsoft.com/office/powerpoint/2010/main" val="392115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487A61-80D6-ED23-F8AA-8F1CC8CB4A57}"/>
              </a:ext>
            </a:extLst>
          </p:cNvPr>
          <p:cNvSpPr>
            <a:spLocks noGrp="1"/>
          </p:cNvSpPr>
          <p:nvPr>
            <p:ph type="dt" sz="half" idx="10"/>
          </p:nvPr>
        </p:nvSpPr>
        <p:spPr/>
        <p:txBody>
          <a:bodyPr/>
          <a:lstStyle/>
          <a:p>
            <a:fld id="{AE211277-5DAF-4B1F-86B2-4FAFCBC61F76}" type="datetime1">
              <a:rPr lang="en-US" smtClean="0"/>
              <a:t>11/7/2024</a:t>
            </a:fld>
            <a:endParaRPr lang="en-US"/>
          </a:p>
        </p:txBody>
      </p:sp>
      <p:sp>
        <p:nvSpPr>
          <p:cNvPr id="3" name="Footer Placeholder 2">
            <a:extLst>
              <a:ext uri="{FF2B5EF4-FFF2-40B4-BE49-F238E27FC236}">
                <a16:creationId xmlns:a16="http://schemas.microsoft.com/office/drawing/2014/main" id="{EAFA7544-BF97-59D3-6698-56E14E94902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419069-413E-531C-23BE-FFDE3FFE8BB5}"/>
              </a:ext>
            </a:extLst>
          </p:cNvPr>
          <p:cNvSpPr>
            <a:spLocks noGrp="1"/>
          </p:cNvSpPr>
          <p:nvPr>
            <p:ph type="sldNum" sz="quarter" idx="12"/>
          </p:nvPr>
        </p:nvSpPr>
        <p:spPr/>
        <p:txBody>
          <a:bodyPr/>
          <a:lstStyle/>
          <a:p>
            <a:fld id="{55762944-E8C6-4787-8CEB-9EE3E0754383}" type="slidenum">
              <a:rPr lang="en-US" smtClean="0"/>
              <a:t>‹#›</a:t>
            </a:fld>
            <a:endParaRPr lang="en-US"/>
          </a:p>
        </p:txBody>
      </p:sp>
    </p:spTree>
    <p:extLst>
      <p:ext uri="{BB962C8B-B14F-4D97-AF65-F5344CB8AC3E}">
        <p14:creationId xmlns:p14="http://schemas.microsoft.com/office/powerpoint/2010/main" val="3831070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25A60-B8E7-C1E1-B7CF-BFA0F39330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238CB6-72D8-3AF1-1A2F-5236758EFC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9F8AC6-332F-5863-3CF8-2845CF2F97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63FD83-9A73-B6B1-6124-8794F9B2A3CF}"/>
              </a:ext>
            </a:extLst>
          </p:cNvPr>
          <p:cNvSpPr>
            <a:spLocks noGrp="1"/>
          </p:cNvSpPr>
          <p:nvPr>
            <p:ph type="dt" sz="half" idx="10"/>
          </p:nvPr>
        </p:nvSpPr>
        <p:spPr/>
        <p:txBody>
          <a:bodyPr/>
          <a:lstStyle/>
          <a:p>
            <a:fld id="{B7C95144-31A5-44C5-8674-E93AC1CE1BA2}" type="datetime1">
              <a:rPr lang="en-US" smtClean="0"/>
              <a:t>11/7/2024</a:t>
            </a:fld>
            <a:endParaRPr lang="en-US"/>
          </a:p>
        </p:txBody>
      </p:sp>
      <p:sp>
        <p:nvSpPr>
          <p:cNvPr id="6" name="Footer Placeholder 5">
            <a:extLst>
              <a:ext uri="{FF2B5EF4-FFF2-40B4-BE49-F238E27FC236}">
                <a16:creationId xmlns:a16="http://schemas.microsoft.com/office/drawing/2014/main" id="{5F7613DD-0CA5-3A8A-3E28-DEB7300F96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AA9019-F775-DB92-18B0-067F60CFD148}"/>
              </a:ext>
            </a:extLst>
          </p:cNvPr>
          <p:cNvSpPr>
            <a:spLocks noGrp="1"/>
          </p:cNvSpPr>
          <p:nvPr>
            <p:ph type="sldNum" sz="quarter" idx="12"/>
          </p:nvPr>
        </p:nvSpPr>
        <p:spPr/>
        <p:txBody>
          <a:bodyPr/>
          <a:lstStyle/>
          <a:p>
            <a:fld id="{55762944-E8C6-4787-8CEB-9EE3E0754383}" type="slidenum">
              <a:rPr lang="en-US" smtClean="0"/>
              <a:t>‹#›</a:t>
            </a:fld>
            <a:endParaRPr lang="en-US"/>
          </a:p>
        </p:txBody>
      </p:sp>
    </p:spTree>
    <p:extLst>
      <p:ext uri="{BB962C8B-B14F-4D97-AF65-F5344CB8AC3E}">
        <p14:creationId xmlns:p14="http://schemas.microsoft.com/office/powerpoint/2010/main" val="3651866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9E6A-7EB8-98E2-3EEC-9E284F6B2D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DB82703-710D-9E5E-BF58-A205326F49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51D299B-7543-1262-B801-E1FD0FDA08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E4A0D2-700D-7011-9B11-C1C5A6306BD7}"/>
              </a:ext>
            </a:extLst>
          </p:cNvPr>
          <p:cNvSpPr>
            <a:spLocks noGrp="1"/>
          </p:cNvSpPr>
          <p:nvPr>
            <p:ph type="dt" sz="half" idx="10"/>
          </p:nvPr>
        </p:nvSpPr>
        <p:spPr/>
        <p:txBody>
          <a:bodyPr/>
          <a:lstStyle/>
          <a:p>
            <a:fld id="{4CB7FEDF-0309-4AD5-8935-B92D6E53B6CC}" type="datetime1">
              <a:rPr lang="en-US" smtClean="0"/>
              <a:t>11/7/2024</a:t>
            </a:fld>
            <a:endParaRPr lang="en-US"/>
          </a:p>
        </p:txBody>
      </p:sp>
      <p:sp>
        <p:nvSpPr>
          <p:cNvPr id="6" name="Footer Placeholder 5">
            <a:extLst>
              <a:ext uri="{FF2B5EF4-FFF2-40B4-BE49-F238E27FC236}">
                <a16:creationId xmlns:a16="http://schemas.microsoft.com/office/drawing/2014/main" id="{FBF348DE-A905-11C5-1291-AFC4B6312E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CA6E0D-7741-39E1-4FD3-A6A666A816AD}"/>
              </a:ext>
            </a:extLst>
          </p:cNvPr>
          <p:cNvSpPr>
            <a:spLocks noGrp="1"/>
          </p:cNvSpPr>
          <p:nvPr>
            <p:ph type="sldNum" sz="quarter" idx="12"/>
          </p:nvPr>
        </p:nvSpPr>
        <p:spPr/>
        <p:txBody>
          <a:bodyPr/>
          <a:lstStyle/>
          <a:p>
            <a:fld id="{55762944-E8C6-4787-8CEB-9EE3E0754383}" type="slidenum">
              <a:rPr lang="en-US" smtClean="0"/>
              <a:t>‹#›</a:t>
            </a:fld>
            <a:endParaRPr lang="en-US"/>
          </a:p>
        </p:txBody>
      </p:sp>
    </p:spTree>
    <p:extLst>
      <p:ext uri="{BB962C8B-B14F-4D97-AF65-F5344CB8AC3E}">
        <p14:creationId xmlns:p14="http://schemas.microsoft.com/office/powerpoint/2010/main" val="2399021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A599EA-72E0-785C-C202-80FEF6D2F5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0BD2066-070C-F3D7-68AC-F4C0AC2BD1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8F7D73-0FCF-AE84-469F-147F1759A9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2DE9775-BBD2-46BA-85F0-1B1398AE700C}" type="datetime1">
              <a:rPr lang="en-US" smtClean="0"/>
              <a:t>11/7/2024</a:t>
            </a:fld>
            <a:endParaRPr lang="en-US"/>
          </a:p>
        </p:txBody>
      </p:sp>
      <p:sp>
        <p:nvSpPr>
          <p:cNvPr id="5" name="Footer Placeholder 4">
            <a:extLst>
              <a:ext uri="{FF2B5EF4-FFF2-40B4-BE49-F238E27FC236}">
                <a16:creationId xmlns:a16="http://schemas.microsoft.com/office/drawing/2014/main" id="{D9843C57-FC87-CCF1-CC70-28DF397373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4C2DBEC-666C-6132-D159-FCB9F1922B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5762944-E8C6-4787-8CEB-9EE3E0754383}" type="slidenum">
              <a:rPr lang="en-US" smtClean="0"/>
              <a:t>‹#›</a:t>
            </a:fld>
            <a:endParaRPr lang="en-US"/>
          </a:p>
        </p:txBody>
      </p:sp>
    </p:spTree>
    <p:extLst>
      <p:ext uri="{BB962C8B-B14F-4D97-AF65-F5344CB8AC3E}">
        <p14:creationId xmlns:p14="http://schemas.microsoft.com/office/powerpoint/2010/main" val="37123334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colab.research.google.com/drive/1k7hvKuNA1ImQTLP09siMptrlb7IRFYZp?usp=sharing" TargetMode="External"/><Relationship Id="rId2" Type="http://schemas.openxmlformats.org/officeDocument/2006/relationships/hyperlink" Target="https://colab.research.google.com/corgiredirector?site=https%3A%2F%2Ftowardsdatascience.com%2Fmath-neural-network-from-scratch-in-python-d6da9f29ce65" TargetMode="External"/><Relationship Id="rId1" Type="http://schemas.openxmlformats.org/officeDocument/2006/relationships/slideLayout" Target="../slideLayouts/slideLayout2.xml"/><Relationship Id="rId6" Type="http://schemas.openxmlformats.org/officeDocument/2006/relationships/hyperlink" Target="https://colab.research.google.com/drive/10OOq8UB7T1OnN87UqFC_JjBpi5rFySVZ?usp=sharing" TargetMode="External"/><Relationship Id="rId5" Type="http://schemas.openxmlformats.org/officeDocument/2006/relationships/hyperlink" Target="https://keras.io/examples/vision/mnist_convnet/" TargetMode="External"/><Relationship Id="rId4" Type="http://schemas.openxmlformats.org/officeDocument/2006/relationships/hyperlink" Target="https://colab.research.google.com/drive/1Ia090F9JfQj1kz8aA1SOLj3a33dJ2xwV?usp=sharin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Artificial_general_intelligence" TargetMode="External"/><Relationship Id="rId2" Type="http://schemas.openxmlformats.org/officeDocument/2006/relationships/hyperlink" Target="https://www.ibm.com/topics/artificial-intelligence" TargetMode="External"/><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2" Type="http://schemas.openxmlformats.org/officeDocument/2006/relationships/hyperlink" Target="https://en.wikipedia.org/wiki/Artificial_general_intelligence"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www.cs.toronto.edu/~hinton/absps/NatureDeepReview.pdf"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arxiv.org/abs/1706.03762" TargetMode="External"/><Relationship Id="rId1" Type="http://schemas.openxmlformats.org/officeDocument/2006/relationships/slideLayout" Target="../slideLayouts/slideLayout6.xml"/><Relationship Id="rId4" Type="http://schemas.openxmlformats.org/officeDocument/2006/relationships/image" Target="../media/image21.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nshepperd/gpt-2/tree/finetuning/src"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image" Target="../media/image270.png"/><Relationship Id="rId7" Type="http://schemas.openxmlformats.org/officeDocument/2006/relationships/image" Target="../media/image310.png"/><Relationship Id="rId2" Type="http://schemas.openxmlformats.org/officeDocument/2006/relationships/image" Target="../media/image260.png"/><Relationship Id="rId1" Type="http://schemas.openxmlformats.org/officeDocument/2006/relationships/slideLayout" Target="../slideLayouts/slideLayout6.xml"/><Relationship Id="rId6" Type="http://schemas.openxmlformats.org/officeDocument/2006/relationships/image" Target="../media/image300.png"/><Relationship Id="rId5" Type="http://schemas.openxmlformats.org/officeDocument/2006/relationships/image" Target="../media/image290.png"/><Relationship Id="rId10" Type="http://schemas.openxmlformats.org/officeDocument/2006/relationships/image" Target="../media/image34.png"/><Relationship Id="rId4" Type="http://schemas.openxmlformats.org/officeDocument/2006/relationships/image" Target="../media/image280.png"/><Relationship Id="rId9" Type="http://schemas.openxmlformats.org/officeDocument/2006/relationships/image" Target="../media/image3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1AC6D-DF13-B5EC-6A76-5349440EB062}"/>
              </a:ext>
            </a:extLst>
          </p:cNvPr>
          <p:cNvSpPr>
            <a:spLocks noGrp="1"/>
          </p:cNvSpPr>
          <p:nvPr>
            <p:ph type="ctrTitle"/>
          </p:nvPr>
        </p:nvSpPr>
        <p:spPr>
          <a:xfrm>
            <a:off x="1445622" y="469220"/>
            <a:ext cx="9144000" cy="2387600"/>
          </a:xfrm>
        </p:spPr>
        <p:txBody>
          <a:bodyPr>
            <a:normAutofit/>
          </a:bodyPr>
          <a:lstStyle/>
          <a:p>
            <a:r>
              <a:rPr lang="en-US" sz="4000" dirty="0"/>
              <a:t>Using AI as a Data Science Research:  Changes, Capabilities, and Ethics</a:t>
            </a:r>
          </a:p>
        </p:txBody>
      </p:sp>
      <p:sp>
        <p:nvSpPr>
          <p:cNvPr id="3" name="Subtitle 2">
            <a:extLst>
              <a:ext uri="{FF2B5EF4-FFF2-40B4-BE49-F238E27FC236}">
                <a16:creationId xmlns:a16="http://schemas.microsoft.com/office/drawing/2014/main" id="{5E8D3160-73F8-1E90-DB8C-8F5B135AD6D5}"/>
              </a:ext>
            </a:extLst>
          </p:cNvPr>
          <p:cNvSpPr>
            <a:spLocks noGrp="1"/>
          </p:cNvSpPr>
          <p:nvPr>
            <p:ph type="subTitle" idx="1"/>
          </p:nvPr>
        </p:nvSpPr>
        <p:spPr>
          <a:xfrm>
            <a:off x="1283644" y="4968162"/>
            <a:ext cx="9144000" cy="1655762"/>
          </a:xfrm>
        </p:spPr>
        <p:txBody>
          <a:bodyPr/>
          <a:lstStyle/>
          <a:p>
            <a:r>
              <a:rPr lang="en-US" dirty="0"/>
              <a:t>John Wallin</a:t>
            </a:r>
          </a:p>
          <a:p>
            <a:r>
              <a:rPr lang="en-US" dirty="0"/>
              <a:t>Director of the Computational and Data Science PhD Program </a:t>
            </a:r>
          </a:p>
          <a:p>
            <a:r>
              <a:rPr lang="en-US" dirty="0"/>
              <a:t>Middle Tennessee State University</a:t>
            </a:r>
          </a:p>
        </p:txBody>
      </p:sp>
      <p:pic>
        <p:nvPicPr>
          <p:cNvPr id="4" name="terminator-2-short-intro-theme-(4k)-made-with-Voicemod">
            <a:hlinkClick r:id="" action="ppaction://media"/>
            <a:extLst>
              <a:ext uri="{FF2B5EF4-FFF2-40B4-BE49-F238E27FC236}">
                <a16:creationId xmlns:a16="http://schemas.microsoft.com/office/drawing/2014/main" id="{5F978064-09D1-F511-0547-79DF85ED8A5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589622" y="4951262"/>
            <a:ext cx="406400" cy="406400"/>
          </a:xfrm>
          <a:prstGeom prst="rect">
            <a:avLst/>
          </a:prstGeom>
        </p:spPr>
      </p:pic>
      <p:sp>
        <p:nvSpPr>
          <p:cNvPr id="5" name="Slide Number Placeholder 4">
            <a:extLst>
              <a:ext uri="{FF2B5EF4-FFF2-40B4-BE49-F238E27FC236}">
                <a16:creationId xmlns:a16="http://schemas.microsoft.com/office/drawing/2014/main" id="{328464E3-820E-C242-6451-AE4595C7714F}"/>
              </a:ext>
            </a:extLst>
          </p:cNvPr>
          <p:cNvSpPr>
            <a:spLocks noGrp="1"/>
          </p:cNvSpPr>
          <p:nvPr>
            <p:ph type="sldNum" sz="quarter" idx="12"/>
          </p:nvPr>
        </p:nvSpPr>
        <p:spPr/>
        <p:txBody>
          <a:bodyPr/>
          <a:lstStyle/>
          <a:p>
            <a:fld id="{55762944-E8C6-4787-8CEB-9EE3E0754383}" type="slidenum">
              <a:rPr lang="en-US" smtClean="0"/>
              <a:t>1</a:t>
            </a:fld>
            <a:endParaRPr lang="en-US"/>
          </a:p>
        </p:txBody>
      </p:sp>
      <p:sp>
        <p:nvSpPr>
          <p:cNvPr id="6" name="TextBox 5">
            <a:extLst>
              <a:ext uri="{FF2B5EF4-FFF2-40B4-BE49-F238E27FC236}">
                <a16:creationId xmlns:a16="http://schemas.microsoft.com/office/drawing/2014/main" id="{E956C821-8822-03C1-F54D-4B8AECC6B5AB}"/>
              </a:ext>
            </a:extLst>
          </p:cNvPr>
          <p:cNvSpPr txBox="1"/>
          <p:nvPr/>
        </p:nvSpPr>
        <p:spPr>
          <a:xfrm>
            <a:off x="956200" y="3077851"/>
            <a:ext cx="10122844" cy="1846659"/>
          </a:xfrm>
          <a:prstGeom prst="rect">
            <a:avLst/>
          </a:prstGeom>
          <a:noFill/>
        </p:spPr>
        <p:txBody>
          <a:bodyPr wrap="square" rtlCol="0">
            <a:spAutoFit/>
          </a:bodyPr>
          <a:lstStyle/>
          <a:p>
            <a:r>
              <a:rPr lang="en-US" sz="1600" i="1" dirty="0">
                <a:effectLst/>
                <a:latin typeface="Aptos" panose="020B0004020202020204" pitchFamily="34" charset="0"/>
                <a:ea typeface="Aptos" panose="020B0004020202020204" pitchFamily="34" charset="0"/>
                <a:cs typeface="Aptos" panose="020B0004020202020204" pitchFamily="34" charset="0"/>
              </a:rPr>
              <a:t>In the last two years we have seen unprecedent progress in the capabilities of large language models.  In the last month, several models have emerged that show advanced reasoning capabilities.   In this talk, I will focus on the capabilities and impact of the most recent models – particularly OpenAI-o1 Preview, Claude 3.5 Sonnet, and ChatGPT 4o with advanced voice features. I will also talk more in depth about the “AI Scientist” software that was released in August.  I will focus on the implications this has on our research in our productivity, workflow, and the ethical implications it has for our work.</a:t>
            </a:r>
            <a:endParaRPr lang="en-US" sz="1600" dirty="0">
              <a:effectLst/>
              <a:latin typeface="Aptos" panose="020B0004020202020204" pitchFamily="34" charset="0"/>
              <a:ea typeface="Aptos" panose="020B0004020202020204" pitchFamily="34" charset="0"/>
              <a:cs typeface="Aptos" panose="020B0004020202020204" pitchFamily="34" charset="0"/>
            </a:endParaRPr>
          </a:p>
          <a:p>
            <a:endParaRPr lang="en-US" dirty="0"/>
          </a:p>
        </p:txBody>
      </p:sp>
    </p:spTree>
    <p:extLst>
      <p:ext uri="{BB962C8B-B14F-4D97-AF65-F5344CB8AC3E}">
        <p14:creationId xmlns:p14="http://schemas.microsoft.com/office/powerpoint/2010/main" val="207625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EB754A5-900B-416E-AA2B-F0EBD918A6ED}"/>
              </a:ext>
            </a:extLst>
          </p:cNvPr>
          <p:cNvSpPr>
            <a:spLocks noGrp="1"/>
          </p:cNvSpPr>
          <p:nvPr>
            <p:ph type="title"/>
          </p:nvPr>
        </p:nvSpPr>
        <p:spPr/>
        <p:txBody>
          <a:bodyPr/>
          <a:lstStyle/>
          <a:p>
            <a:r>
              <a:rPr lang="en-US"/>
              <a:t>Neural Networks</a:t>
            </a:r>
          </a:p>
        </p:txBody>
      </p:sp>
      <p:sp>
        <p:nvSpPr>
          <p:cNvPr id="3" name="Slide Number Placeholder 2">
            <a:extLst>
              <a:ext uri="{FF2B5EF4-FFF2-40B4-BE49-F238E27FC236}">
                <a16:creationId xmlns:a16="http://schemas.microsoft.com/office/drawing/2014/main" id="{40CBE806-AF8D-E66A-BA31-F60C16081A1F}"/>
              </a:ext>
            </a:extLst>
          </p:cNvPr>
          <p:cNvSpPr>
            <a:spLocks noGrp="1"/>
          </p:cNvSpPr>
          <p:nvPr>
            <p:ph type="sldNum" sz="quarter" idx="12"/>
          </p:nvPr>
        </p:nvSpPr>
        <p:spPr/>
        <p:txBody>
          <a:bodyPr/>
          <a:lstStyle/>
          <a:p>
            <a:fld id="{2731E1F7-1659-4E05-9C86-B889427470BB}" type="slidenum">
              <a:rPr lang="en-US" smtClean="0"/>
              <a:t>10</a:t>
            </a:fld>
            <a:endParaRPr lang="en-US"/>
          </a:p>
        </p:txBody>
      </p:sp>
      <p:pic>
        <p:nvPicPr>
          <p:cNvPr id="4" name="Picture 3">
            <a:extLst>
              <a:ext uri="{FF2B5EF4-FFF2-40B4-BE49-F238E27FC236}">
                <a16:creationId xmlns:a16="http://schemas.microsoft.com/office/drawing/2014/main" id="{D4D8628B-7E67-BF66-5E68-F617773371D5}"/>
              </a:ext>
            </a:extLst>
          </p:cNvPr>
          <p:cNvPicPr>
            <a:picLocks noChangeAspect="1"/>
          </p:cNvPicPr>
          <p:nvPr/>
        </p:nvPicPr>
        <p:blipFill>
          <a:blip r:embed="rId2"/>
          <a:stretch>
            <a:fillRect/>
          </a:stretch>
        </p:blipFill>
        <p:spPr>
          <a:xfrm>
            <a:off x="1042446" y="1506022"/>
            <a:ext cx="9334500" cy="5391150"/>
          </a:xfrm>
          <a:prstGeom prst="rect">
            <a:avLst/>
          </a:prstGeom>
        </p:spPr>
      </p:pic>
      <p:sp>
        <p:nvSpPr>
          <p:cNvPr id="6" name="TextBox 5">
            <a:extLst>
              <a:ext uri="{FF2B5EF4-FFF2-40B4-BE49-F238E27FC236}">
                <a16:creationId xmlns:a16="http://schemas.microsoft.com/office/drawing/2014/main" id="{7061059E-22B9-AB54-A506-4006C61B3DE2}"/>
              </a:ext>
            </a:extLst>
          </p:cNvPr>
          <p:cNvSpPr txBox="1"/>
          <p:nvPr/>
        </p:nvSpPr>
        <p:spPr>
          <a:xfrm>
            <a:off x="2434727" y="2774828"/>
            <a:ext cx="1173591" cy="369332"/>
          </a:xfrm>
          <a:prstGeom prst="rect">
            <a:avLst/>
          </a:prstGeom>
          <a:noFill/>
        </p:spPr>
        <p:txBody>
          <a:bodyPr wrap="none" rtlCol="0">
            <a:spAutoFit/>
          </a:bodyPr>
          <a:lstStyle/>
          <a:p>
            <a:r>
              <a:rPr lang="en-US">
                <a:solidFill>
                  <a:schemeClr val="accent1">
                    <a:lumMod val="75000"/>
                  </a:schemeClr>
                </a:solidFill>
              </a:rPr>
              <a:t>Input Data</a:t>
            </a:r>
          </a:p>
        </p:txBody>
      </p:sp>
      <p:sp>
        <p:nvSpPr>
          <p:cNvPr id="7" name="TextBox 6">
            <a:extLst>
              <a:ext uri="{FF2B5EF4-FFF2-40B4-BE49-F238E27FC236}">
                <a16:creationId xmlns:a16="http://schemas.microsoft.com/office/drawing/2014/main" id="{C2E80FC4-C1CC-DBD7-68EB-325D67C38F2A}"/>
              </a:ext>
            </a:extLst>
          </p:cNvPr>
          <p:cNvSpPr txBox="1"/>
          <p:nvPr/>
        </p:nvSpPr>
        <p:spPr>
          <a:xfrm>
            <a:off x="8023826" y="1506022"/>
            <a:ext cx="1894365" cy="369332"/>
          </a:xfrm>
          <a:prstGeom prst="rect">
            <a:avLst/>
          </a:prstGeom>
          <a:noFill/>
        </p:spPr>
        <p:txBody>
          <a:bodyPr wrap="none" rtlCol="0">
            <a:spAutoFit/>
          </a:bodyPr>
          <a:lstStyle/>
          <a:p>
            <a:r>
              <a:rPr lang="en-US"/>
              <a:t>Predicted Outputs</a:t>
            </a:r>
          </a:p>
        </p:txBody>
      </p:sp>
      <p:sp>
        <p:nvSpPr>
          <p:cNvPr id="8" name="TextBox 7">
            <a:extLst>
              <a:ext uri="{FF2B5EF4-FFF2-40B4-BE49-F238E27FC236}">
                <a16:creationId xmlns:a16="http://schemas.microsoft.com/office/drawing/2014/main" id="{52BEFD4F-26D2-E1DB-38A5-70A79C409475}"/>
              </a:ext>
            </a:extLst>
          </p:cNvPr>
          <p:cNvSpPr txBox="1"/>
          <p:nvPr/>
        </p:nvSpPr>
        <p:spPr>
          <a:xfrm>
            <a:off x="3718580" y="2646919"/>
            <a:ext cx="1238737" cy="369332"/>
          </a:xfrm>
          <a:prstGeom prst="rect">
            <a:avLst/>
          </a:prstGeom>
          <a:noFill/>
        </p:spPr>
        <p:txBody>
          <a:bodyPr wrap="none" rtlCol="0">
            <a:spAutoFit/>
          </a:bodyPr>
          <a:lstStyle/>
          <a:p>
            <a:r>
              <a:rPr lang="en-US">
                <a:solidFill>
                  <a:srgbClr val="00B050"/>
                </a:solidFill>
              </a:rPr>
              <a:t>Input Layer</a:t>
            </a:r>
          </a:p>
        </p:txBody>
      </p:sp>
      <p:sp>
        <p:nvSpPr>
          <p:cNvPr id="9" name="TextBox 8">
            <a:extLst>
              <a:ext uri="{FF2B5EF4-FFF2-40B4-BE49-F238E27FC236}">
                <a16:creationId xmlns:a16="http://schemas.microsoft.com/office/drawing/2014/main" id="{D8BE3313-BB83-2A12-BE04-7CBDA1CF6070}"/>
              </a:ext>
            </a:extLst>
          </p:cNvPr>
          <p:cNvSpPr txBox="1"/>
          <p:nvPr/>
        </p:nvSpPr>
        <p:spPr>
          <a:xfrm>
            <a:off x="6469270" y="1506022"/>
            <a:ext cx="1410258" cy="369332"/>
          </a:xfrm>
          <a:prstGeom prst="rect">
            <a:avLst/>
          </a:prstGeom>
          <a:noFill/>
        </p:spPr>
        <p:txBody>
          <a:bodyPr wrap="none" rtlCol="0">
            <a:spAutoFit/>
          </a:bodyPr>
          <a:lstStyle/>
          <a:p>
            <a:r>
              <a:rPr lang="en-US">
                <a:solidFill>
                  <a:schemeClr val="accent1">
                    <a:lumMod val="75000"/>
                  </a:schemeClr>
                </a:solidFill>
              </a:rPr>
              <a:t>Output Layer</a:t>
            </a:r>
          </a:p>
        </p:txBody>
      </p:sp>
      <p:sp>
        <p:nvSpPr>
          <p:cNvPr id="10" name="TextBox 9">
            <a:extLst>
              <a:ext uri="{FF2B5EF4-FFF2-40B4-BE49-F238E27FC236}">
                <a16:creationId xmlns:a16="http://schemas.microsoft.com/office/drawing/2014/main" id="{E7902446-7973-65BC-6D4E-B87BE9F7C6EC}"/>
              </a:ext>
            </a:extLst>
          </p:cNvPr>
          <p:cNvSpPr txBox="1"/>
          <p:nvPr/>
        </p:nvSpPr>
        <p:spPr>
          <a:xfrm>
            <a:off x="5025162" y="1589197"/>
            <a:ext cx="1416670" cy="369332"/>
          </a:xfrm>
          <a:prstGeom prst="rect">
            <a:avLst/>
          </a:prstGeom>
          <a:noFill/>
        </p:spPr>
        <p:txBody>
          <a:bodyPr wrap="none" rtlCol="0">
            <a:spAutoFit/>
          </a:bodyPr>
          <a:lstStyle/>
          <a:p>
            <a:r>
              <a:rPr lang="en-US"/>
              <a:t>Hidden Layer</a:t>
            </a:r>
          </a:p>
        </p:txBody>
      </p:sp>
      <p:sp>
        <p:nvSpPr>
          <p:cNvPr id="11" name="TextBox 10">
            <a:extLst>
              <a:ext uri="{FF2B5EF4-FFF2-40B4-BE49-F238E27FC236}">
                <a16:creationId xmlns:a16="http://schemas.microsoft.com/office/drawing/2014/main" id="{75108A9C-78FA-0F79-8467-8C69620A45B6}"/>
              </a:ext>
            </a:extLst>
          </p:cNvPr>
          <p:cNvSpPr txBox="1"/>
          <p:nvPr/>
        </p:nvSpPr>
        <p:spPr>
          <a:xfrm>
            <a:off x="9037069" y="3720571"/>
            <a:ext cx="945131" cy="369332"/>
          </a:xfrm>
          <a:prstGeom prst="rect">
            <a:avLst/>
          </a:prstGeom>
          <a:noFill/>
        </p:spPr>
        <p:txBody>
          <a:bodyPr wrap="none" rtlCol="0">
            <a:spAutoFit/>
          </a:bodyPr>
          <a:lstStyle/>
          <a:p>
            <a:r>
              <a:rPr lang="en-US">
                <a:solidFill>
                  <a:schemeClr val="accent6">
                    <a:lumMod val="50000"/>
                  </a:schemeClr>
                </a:solidFill>
              </a:rPr>
              <a:t>Weights</a:t>
            </a:r>
          </a:p>
        </p:txBody>
      </p:sp>
      <p:sp>
        <p:nvSpPr>
          <p:cNvPr id="12" name="Oval 11">
            <a:extLst>
              <a:ext uri="{FF2B5EF4-FFF2-40B4-BE49-F238E27FC236}">
                <a16:creationId xmlns:a16="http://schemas.microsoft.com/office/drawing/2014/main" id="{1D626924-58B9-D1B0-CE3E-68E749AE536E}"/>
              </a:ext>
            </a:extLst>
          </p:cNvPr>
          <p:cNvSpPr/>
          <p:nvPr/>
        </p:nvSpPr>
        <p:spPr>
          <a:xfrm>
            <a:off x="4671646" y="2526323"/>
            <a:ext cx="814754" cy="3622431"/>
          </a:xfrm>
          <a:prstGeom prst="ellipse">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FB2D491-982B-5408-CD13-3445C204B4AE}"/>
              </a:ext>
            </a:extLst>
          </p:cNvPr>
          <p:cNvSpPr/>
          <p:nvPr/>
        </p:nvSpPr>
        <p:spPr>
          <a:xfrm>
            <a:off x="6010516" y="2041704"/>
            <a:ext cx="856908" cy="4540803"/>
          </a:xfrm>
          <a:prstGeom prst="ellipse">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07F6C80-46A3-627C-B07B-C853A769A3BE}"/>
              </a:ext>
            </a:extLst>
          </p:cNvPr>
          <p:cNvSpPr/>
          <p:nvPr/>
        </p:nvSpPr>
        <p:spPr>
          <a:xfrm>
            <a:off x="7391540" y="1958529"/>
            <a:ext cx="791544" cy="4623978"/>
          </a:xfrm>
          <a:prstGeom prst="ellipse">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9941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animBg="1"/>
      <p:bldP spid="14"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3AD9C-BD89-7BBD-27D3-2A14BDE9D5F8}"/>
              </a:ext>
            </a:extLst>
          </p:cNvPr>
          <p:cNvSpPr>
            <a:spLocks noGrp="1"/>
          </p:cNvSpPr>
          <p:nvPr>
            <p:ph type="title"/>
          </p:nvPr>
        </p:nvSpPr>
        <p:spPr/>
        <p:txBody>
          <a:bodyPr/>
          <a:lstStyle/>
          <a:p>
            <a:r>
              <a:rPr lang="en-US"/>
              <a:t>Updating the Weights</a:t>
            </a:r>
          </a:p>
        </p:txBody>
      </p:sp>
      <p:sp>
        <p:nvSpPr>
          <p:cNvPr id="3" name="Content Placeholder 2">
            <a:extLst>
              <a:ext uri="{FF2B5EF4-FFF2-40B4-BE49-F238E27FC236}">
                <a16:creationId xmlns:a16="http://schemas.microsoft.com/office/drawing/2014/main" id="{2B05999E-F0C4-EF8F-C1FE-C1210AEAA248}"/>
              </a:ext>
            </a:extLst>
          </p:cNvPr>
          <p:cNvSpPr>
            <a:spLocks noGrp="1"/>
          </p:cNvSpPr>
          <p:nvPr>
            <p:ph idx="1"/>
          </p:nvPr>
        </p:nvSpPr>
        <p:spPr/>
        <p:txBody>
          <a:bodyPr/>
          <a:lstStyle/>
          <a:p>
            <a:r>
              <a:rPr lang="en-US"/>
              <a:t>The process of updating weights is called Back Propagation</a:t>
            </a:r>
          </a:p>
          <a:p>
            <a:r>
              <a:rPr lang="en-US"/>
              <a:t>Mathematically, we calculate the derivative of the error with respect to the input values and the two elements in the layers model – weights and biases.</a:t>
            </a:r>
          </a:p>
          <a:p>
            <a:r>
              <a:rPr lang="en-US"/>
              <a:t>We apply these derivatives to differentially update the weights using numerical integration layer by layer.</a:t>
            </a:r>
          </a:p>
        </p:txBody>
      </p:sp>
      <p:sp>
        <p:nvSpPr>
          <p:cNvPr id="4" name="Slide Number Placeholder 3">
            <a:extLst>
              <a:ext uri="{FF2B5EF4-FFF2-40B4-BE49-F238E27FC236}">
                <a16:creationId xmlns:a16="http://schemas.microsoft.com/office/drawing/2014/main" id="{A26E9264-8608-819A-E3A5-F3EDEE3234AE}"/>
              </a:ext>
            </a:extLst>
          </p:cNvPr>
          <p:cNvSpPr>
            <a:spLocks noGrp="1"/>
          </p:cNvSpPr>
          <p:nvPr>
            <p:ph type="sldNum" sz="quarter" idx="12"/>
          </p:nvPr>
        </p:nvSpPr>
        <p:spPr/>
        <p:txBody>
          <a:bodyPr/>
          <a:lstStyle/>
          <a:p>
            <a:fld id="{2731E1F7-1659-4E05-9C86-B889427470BB}" type="slidenum">
              <a:rPr lang="en-US" smtClean="0"/>
              <a:t>11</a:t>
            </a:fld>
            <a:endParaRPr lang="en-US"/>
          </a:p>
        </p:txBody>
      </p:sp>
    </p:spTree>
    <p:extLst>
      <p:ext uri="{BB962C8B-B14F-4D97-AF65-F5344CB8AC3E}">
        <p14:creationId xmlns:p14="http://schemas.microsoft.com/office/powerpoint/2010/main" val="1108629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E0E4D-454F-999C-009F-517DE8257BD4}"/>
              </a:ext>
            </a:extLst>
          </p:cNvPr>
          <p:cNvSpPr>
            <a:spLocks noGrp="1"/>
          </p:cNvSpPr>
          <p:nvPr>
            <p:ph type="title"/>
          </p:nvPr>
        </p:nvSpPr>
        <p:spPr/>
        <p:txBody>
          <a:bodyPr/>
          <a:lstStyle/>
          <a:p>
            <a:r>
              <a:rPr lang="en-US"/>
              <a:t>Training a Neural Network</a:t>
            </a:r>
          </a:p>
        </p:txBody>
      </p:sp>
      <p:sp>
        <p:nvSpPr>
          <p:cNvPr id="3" name="Content Placeholder 2">
            <a:extLst>
              <a:ext uri="{FF2B5EF4-FFF2-40B4-BE49-F238E27FC236}">
                <a16:creationId xmlns:a16="http://schemas.microsoft.com/office/drawing/2014/main" id="{D53E4CD1-5D1A-4DD5-F7D8-05D6F2D550AF}"/>
              </a:ext>
            </a:extLst>
          </p:cNvPr>
          <p:cNvSpPr>
            <a:spLocks noGrp="1"/>
          </p:cNvSpPr>
          <p:nvPr>
            <p:ph idx="1"/>
          </p:nvPr>
        </p:nvSpPr>
        <p:spPr/>
        <p:txBody>
          <a:bodyPr>
            <a:normAutofit fontScale="92500" lnSpcReduction="20000"/>
          </a:bodyPr>
          <a:lstStyle/>
          <a:p>
            <a:pPr marL="514350" indent="-514350">
              <a:buFont typeface="+mj-lt"/>
              <a:buAutoNum type="arabicPeriod"/>
            </a:pPr>
            <a:r>
              <a:rPr lang="en-US"/>
              <a:t>Configure the data into a training and testing set</a:t>
            </a:r>
          </a:p>
          <a:p>
            <a:pPr marL="514350" indent="-514350">
              <a:buFont typeface="+mj-lt"/>
              <a:buAutoNum type="arabicPeriod"/>
            </a:pPr>
            <a:r>
              <a:rPr lang="en-US"/>
              <a:t>Define a network architecture</a:t>
            </a:r>
          </a:p>
          <a:p>
            <a:pPr lvl="1"/>
            <a:r>
              <a:rPr lang="en-US"/>
              <a:t>Neurons per layer, connectivity, types of layer</a:t>
            </a:r>
          </a:p>
          <a:p>
            <a:pPr marL="514350" indent="-514350">
              <a:buFont typeface="+mj-lt"/>
              <a:buAutoNum type="arabicPeriod"/>
            </a:pPr>
            <a:r>
              <a:rPr lang="en-US"/>
              <a:t>Scramble the training data</a:t>
            </a:r>
          </a:p>
          <a:p>
            <a:pPr marL="514350" indent="-514350">
              <a:buFont typeface="+mj-lt"/>
              <a:buAutoNum type="arabicPeriod"/>
            </a:pPr>
            <a:r>
              <a:rPr lang="en-US"/>
              <a:t>Feed a set of input values from the training data into the network</a:t>
            </a:r>
          </a:p>
          <a:p>
            <a:pPr marL="514350" indent="-514350">
              <a:buFont typeface="+mj-lt"/>
              <a:buAutoNum type="arabicPeriod"/>
            </a:pPr>
            <a:r>
              <a:rPr lang="en-US"/>
              <a:t>Predict the output</a:t>
            </a:r>
          </a:p>
          <a:p>
            <a:pPr marL="514350" indent="-514350">
              <a:buFont typeface="+mj-lt"/>
              <a:buAutoNum type="arabicPeriod"/>
            </a:pPr>
            <a:r>
              <a:rPr lang="en-US"/>
              <a:t>Calculate the error between the prediction and the actual values</a:t>
            </a:r>
          </a:p>
          <a:p>
            <a:pPr marL="514350" indent="-514350">
              <a:buFont typeface="+mj-lt"/>
              <a:buAutoNum type="arabicPeriod"/>
            </a:pPr>
            <a:r>
              <a:rPr lang="en-US"/>
              <a:t>Use the difference to update the weights in the network</a:t>
            </a:r>
          </a:p>
          <a:p>
            <a:pPr marL="514350" indent="-514350">
              <a:buFont typeface="+mj-lt"/>
              <a:buAutoNum type="arabicPeriod"/>
            </a:pPr>
            <a:r>
              <a:rPr lang="en-US"/>
              <a:t>Repeat steps 2 to 7 until the accuracy is satisfactory or until the network performance stops improving</a:t>
            </a:r>
          </a:p>
          <a:p>
            <a:pPr marL="514350" indent="-514350">
              <a:buFont typeface="+mj-lt"/>
              <a:buAutoNum type="arabicPeriod"/>
            </a:pPr>
            <a:r>
              <a:rPr lang="en-US"/>
              <a:t>Verify the performance using the testing data.</a:t>
            </a:r>
          </a:p>
        </p:txBody>
      </p:sp>
      <p:sp>
        <p:nvSpPr>
          <p:cNvPr id="4" name="Slide Number Placeholder 3">
            <a:extLst>
              <a:ext uri="{FF2B5EF4-FFF2-40B4-BE49-F238E27FC236}">
                <a16:creationId xmlns:a16="http://schemas.microsoft.com/office/drawing/2014/main" id="{4579B4D8-6381-DA3D-F821-98E168236F42}"/>
              </a:ext>
            </a:extLst>
          </p:cNvPr>
          <p:cNvSpPr>
            <a:spLocks noGrp="1"/>
          </p:cNvSpPr>
          <p:nvPr>
            <p:ph type="sldNum" sz="quarter" idx="12"/>
          </p:nvPr>
        </p:nvSpPr>
        <p:spPr/>
        <p:txBody>
          <a:bodyPr/>
          <a:lstStyle/>
          <a:p>
            <a:fld id="{2731E1F7-1659-4E05-9C86-B889427470BB}" type="slidenum">
              <a:rPr lang="en-US" smtClean="0"/>
              <a:t>12</a:t>
            </a:fld>
            <a:endParaRPr lang="en-US"/>
          </a:p>
        </p:txBody>
      </p:sp>
    </p:spTree>
    <p:extLst>
      <p:ext uri="{BB962C8B-B14F-4D97-AF65-F5344CB8AC3E}">
        <p14:creationId xmlns:p14="http://schemas.microsoft.com/office/powerpoint/2010/main" val="1015319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39D0C-CEB8-82D8-A3FC-D32ABCB39DBF}"/>
              </a:ext>
            </a:extLst>
          </p:cNvPr>
          <p:cNvSpPr>
            <a:spLocks noGrp="1"/>
          </p:cNvSpPr>
          <p:nvPr>
            <p:ph type="title"/>
          </p:nvPr>
        </p:nvSpPr>
        <p:spPr/>
        <p:txBody>
          <a:bodyPr/>
          <a:lstStyle/>
          <a:p>
            <a:r>
              <a:rPr lang="en-US"/>
              <a:t>Sample codes</a:t>
            </a:r>
          </a:p>
        </p:txBody>
      </p:sp>
      <p:sp>
        <p:nvSpPr>
          <p:cNvPr id="3" name="Content Placeholder 2">
            <a:extLst>
              <a:ext uri="{FF2B5EF4-FFF2-40B4-BE49-F238E27FC236}">
                <a16:creationId xmlns:a16="http://schemas.microsoft.com/office/drawing/2014/main" id="{9105F0A3-1D12-6DA5-B2D3-74102E4BF9C2}"/>
              </a:ext>
            </a:extLst>
          </p:cNvPr>
          <p:cNvSpPr>
            <a:spLocks noGrp="1"/>
          </p:cNvSpPr>
          <p:nvPr>
            <p:ph idx="1"/>
          </p:nvPr>
        </p:nvSpPr>
        <p:spPr/>
        <p:txBody>
          <a:bodyPr>
            <a:normAutofit fontScale="92500" lnSpcReduction="20000"/>
          </a:bodyPr>
          <a:lstStyle/>
          <a:p>
            <a:r>
              <a:rPr lang="en-US" dirty="0"/>
              <a:t>simple-</a:t>
            </a:r>
            <a:r>
              <a:rPr lang="en-US" dirty="0" err="1"/>
              <a:t>nn.ipynb</a:t>
            </a:r>
            <a:r>
              <a:rPr lang="en-US" dirty="0"/>
              <a:t> – a code to understand how neural nets work mathematically</a:t>
            </a:r>
          </a:p>
          <a:p>
            <a:pPr lvl="1"/>
            <a:r>
              <a:rPr lang="en-US" b="0" i="0" dirty="0">
                <a:effectLst/>
                <a:latin typeface="Roboto" panose="02000000000000000000" pitchFamily="2" charset="0"/>
                <a:hlinkClick r:id="rId2"/>
              </a:rPr>
              <a:t>https://towardsdatascience.com/math-neural-network-from-scratch-in-python-d6da9f29ce65</a:t>
            </a:r>
            <a:endParaRPr lang="en-US" dirty="0"/>
          </a:p>
          <a:p>
            <a:pPr lvl="1"/>
            <a:r>
              <a:rPr lang="en-US" dirty="0">
                <a:hlinkClick r:id="rId3"/>
              </a:rPr>
              <a:t>https://colab.research.google.com/drive/1k7hvKuNA1ImQTLP09siMptrlb7IRFYZp?usp=sharing</a:t>
            </a:r>
            <a:endParaRPr lang="en-US" dirty="0"/>
          </a:p>
          <a:p>
            <a:pPr lvl="1"/>
            <a:endParaRPr lang="en-US" dirty="0"/>
          </a:p>
          <a:p>
            <a:r>
              <a:rPr lang="en-US" dirty="0" err="1"/>
              <a:t>mnist-simple.ipynb</a:t>
            </a:r>
            <a:r>
              <a:rPr lang="en-US" dirty="0"/>
              <a:t> – a simple dense network</a:t>
            </a:r>
          </a:p>
          <a:p>
            <a:pPr lvl="1"/>
            <a:r>
              <a:rPr lang="en-US" dirty="0">
                <a:hlinkClick r:id="rId4"/>
              </a:rPr>
              <a:t>https://colab.research.google.com/drive/1Ia090F9JfQj1kz8aA1SOLj3a33dJ2xwV?usp=sharing</a:t>
            </a:r>
            <a:endParaRPr lang="en-US" dirty="0"/>
          </a:p>
          <a:p>
            <a:r>
              <a:rPr lang="en-US" dirty="0" err="1"/>
              <a:t>mnist.ipynb</a:t>
            </a:r>
            <a:r>
              <a:rPr lang="en-US" dirty="0"/>
              <a:t> – An example </a:t>
            </a:r>
            <a:r>
              <a:rPr lang="en-US" dirty="0" err="1"/>
              <a:t>keras</a:t>
            </a:r>
            <a:r>
              <a:rPr lang="en-US" dirty="0"/>
              <a:t> CNN</a:t>
            </a:r>
          </a:p>
          <a:p>
            <a:pPr lvl="1"/>
            <a:r>
              <a:rPr lang="en-US" b="0" i="0" dirty="0">
                <a:effectLst/>
                <a:latin typeface="Roboto" panose="02000000000000000000" pitchFamily="2" charset="0"/>
                <a:hlinkClick r:id="rId5"/>
              </a:rPr>
              <a:t>https://keras.io/examples/vision/mnist_convnet/</a:t>
            </a:r>
            <a:endParaRPr lang="en-US" b="0" i="0" dirty="0">
              <a:effectLst/>
              <a:latin typeface="Roboto" panose="02000000000000000000" pitchFamily="2" charset="0"/>
            </a:endParaRPr>
          </a:p>
          <a:p>
            <a:pPr lvl="1"/>
            <a:r>
              <a:rPr lang="en-US" dirty="0">
                <a:latin typeface="Roboto" panose="02000000000000000000" pitchFamily="2" charset="0"/>
                <a:hlinkClick r:id="rId6"/>
              </a:rPr>
              <a:t>https://colab.research.google.com/drive/10OOq8UB7T1OnN87UqFC_JjBpi5rFySVZ?usp=sharing</a:t>
            </a:r>
            <a:endParaRPr lang="en-US" dirty="0">
              <a:latin typeface="Roboto" panose="02000000000000000000" pitchFamily="2" charset="0"/>
            </a:endParaRPr>
          </a:p>
          <a:p>
            <a:pPr lvl="1"/>
            <a:endParaRPr lang="en-US" dirty="0">
              <a:latin typeface="Roboto" panose="02000000000000000000" pitchFamily="2" charset="0"/>
            </a:endParaRPr>
          </a:p>
          <a:p>
            <a:pPr lvl="1"/>
            <a:endParaRPr lang="en-US" dirty="0">
              <a:latin typeface="Roboto" panose="02000000000000000000" pitchFamily="2" charset="0"/>
            </a:endParaRPr>
          </a:p>
          <a:p>
            <a:pPr lvl="1"/>
            <a:endParaRPr lang="en-US" dirty="0"/>
          </a:p>
          <a:p>
            <a:pPr marL="0" indent="0">
              <a:buNone/>
            </a:pPr>
            <a:endParaRPr lang="en-US" dirty="0"/>
          </a:p>
          <a:p>
            <a:endParaRPr lang="en-US" dirty="0"/>
          </a:p>
          <a:p>
            <a:pPr lvl="1"/>
            <a:endParaRPr lang="en-US" dirty="0"/>
          </a:p>
        </p:txBody>
      </p:sp>
      <p:sp>
        <p:nvSpPr>
          <p:cNvPr id="4" name="Slide Number Placeholder 3">
            <a:extLst>
              <a:ext uri="{FF2B5EF4-FFF2-40B4-BE49-F238E27FC236}">
                <a16:creationId xmlns:a16="http://schemas.microsoft.com/office/drawing/2014/main" id="{324BEAC4-83A5-6A89-ACE3-B24EFE39F34C}"/>
              </a:ext>
            </a:extLst>
          </p:cNvPr>
          <p:cNvSpPr>
            <a:spLocks noGrp="1"/>
          </p:cNvSpPr>
          <p:nvPr>
            <p:ph type="sldNum" sz="quarter" idx="12"/>
          </p:nvPr>
        </p:nvSpPr>
        <p:spPr/>
        <p:txBody>
          <a:bodyPr/>
          <a:lstStyle/>
          <a:p>
            <a:fld id="{2731E1F7-1659-4E05-9C86-B889427470BB}" type="slidenum">
              <a:rPr lang="en-US" smtClean="0"/>
              <a:t>13</a:t>
            </a:fld>
            <a:endParaRPr lang="en-US"/>
          </a:p>
        </p:txBody>
      </p:sp>
    </p:spTree>
    <p:extLst>
      <p:ext uri="{BB962C8B-B14F-4D97-AF65-F5344CB8AC3E}">
        <p14:creationId xmlns:p14="http://schemas.microsoft.com/office/powerpoint/2010/main" val="1076693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669A0-180E-D600-7342-12554B0BB9EA}"/>
              </a:ext>
            </a:extLst>
          </p:cNvPr>
          <p:cNvSpPr>
            <a:spLocks noGrp="1"/>
          </p:cNvSpPr>
          <p:nvPr>
            <p:ph type="title"/>
          </p:nvPr>
        </p:nvSpPr>
        <p:spPr/>
        <p:txBody>
          <a:bodyPr/>
          <a:lstStyle/>
          <a:p>
            <a:r>
              <a:rPr lang="en-US"/>
              <a:t>Data for an XOR (Exclusive OR) Logic Circuit</a:t>
            </a:r>
          </a:p>
        </p:txBody>
      </p:sp>
      <p:graphicFrame>
        <p:nvGraphicFramePr>
          <p:cNvPr id="4" name="Table 4">
            <a:extLst>
              <a:ext uri="{FF2B5EF4-FFF2-40B4-BE49-F238E27FC236}">
                <a16:creationId xmlns:a16="http://schemas.microsoft.com/office/drawing/2014/main" id="{4C0BB039-F76B-8AFF-4A4F-C47D4DCFA53E}"/>
              </a:ext>
            </a:extLst>
          </p:cNvPr>
          <p:cNvGraphicFramePr>
            <a:graphicFrameLocks noGrp="1"/>
          </p:cNvGraphicFramePr>
          <p:nvPr>
            <p:ph idx="1"/>
          </p:nvPr>
        </p:nvGraphicFramePr>
        <p:xfrm>
          <a:off x="3048606" y="2011924"/>
          <a:ext cx="4371369" cy="2979175"/>
        </p:xfrm>
        <a:graphic>
          <a:graphicData uri="http://schemas.openxmlformats.org/drawingml/2006/table">
            <a:tbl>
              <a:tblPr firstRow="1" bandRow="1">
                <a:tableStyleId>{5C22544A-7EE6-4342-B048-85BDC9FD1C3A}</a:tableStyleId>
              </a:tblPr>
              <a:tblGrid>
                <a:gridCol w="1457123">
                  <a:extLst>
                    <a:ext uri="{9D8B030D-6E8A-4147-A177-3AD203B41FA5}">
                      <a16:colId xmlns:a16="http://schemas.microsoft.com/office/drawing/2014/main" val="1366776064"/>
                    </a:ext>
                  </a:extLst>
                </a:gridCol>
                <a:gridCol w="1457123">
                  <a:extLst>
                    <a:ext uri="{9D8B030D-6E8A-4147-A177-3AD203B41FA5}">
                      <a16:colId xmlns:a16="http://schemas.microsoft.com/office/drawing/2014/main" val="1055586120"/>
                    </a:ext>
                  </a:extLst>
                </a:gridCol>
                <a:gridCol w="1457123">
                  <a:extLst>
                    <a:ext uri="{9D8B030D-6E8A-4147-A177-3AD203B41FA5}">
                      <a16:colId xmlns:a16="http://schemas.microsoft.com/office/drawing/2014/main" val="641903688"/>
                    </a:ext>
                  </a:extLst>
                </a:gridCol>
              </a:tblGrid>
              <a:tr h="595835">
                <a:tc>
                  <a:txBody>
                    <a:bodyPr/>
                    <a:lstStyle/>
                    <a:p>
                      <a:pPr algn="ctr"/>
                      <a:r>
                        <a:rPr lang="en-US"/>
                        <a:t>Input 1</a:t>
                      </a:r>
                    </a:p>
                  </a:txBody>
                  <a:tcPr/>
                </a:tc>
                <a:tc>
                  <a:txBody>
                    <a:bodyPr/>
                    <a:lstStyle/>
                    <a:p>
                      <a:pPr algn="ctr"/>
                      <a:r>
                        <a:rPr lang="en-US"/>
                        <a:t>Input 2</a:t>
                      </a:r>
                    </a:p>
                  </a:txBody>
                  <a:tcPr/>
                </a:tc>
                <a:tc>
                  <a:txBody>
                    <a:bodyPr/>
                    <a:lstStyle/>
                    <a:p>
                      <a:pPr algn="ctr"/>
                      <a:r>
                        <a:rPr lang="en-US"/>
                        <a:t>Output</a:t>
                      </a:r>
                    </a:p>
                  </a:txBody>
                  <a:tcPr/>
                </a:tc>
                <a:extLst>
                  <a:ext uri="{0D108BD9-81ED-4DB2-BD59-A6C34878D82A}">
                    <a16:rowId xmlns:a16="http://schemas.microsoft.com/office/drawing/2014/main" val="124589019"/>
                  </a:ext>
                </a:extLst>
              </a:tr>
              <a:tr h="595835">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extLst>
                  <a:ext uri="{0D108BD9-81ED-4DB2-BD59-A6C34878D82A}">
                    <a16:rowId xmlns:a16="http://schemas.microsoft.com/office/drawing/2014/main" val="1858217757"/>
                  </a:ext>
                </a:extLst>
              </a:tr>
              <a:tr h="595835">
                <a:tc>
                  <a:txBody>
                    <a:bodyPr/>
                    <a:lstStyle/>
                    <a:p>
                      <a:pPr algn="ctr"/>
                      <a:r>
                        <a:rPr lang="en-US"/>
                        <a:t>0</a:t>
                      </a:r>
                    </a:p>
                  </a:txBody>
                  <a:tcPr/>
                </a:tc>
                <a:tc>
                  <a:txBody>
                    <a:bodyPr/>
                    <a:lstStyle/>
                    <a:p>
                      <a:pPr algn="ctr"/>
                      <a:r>
                        <a:rPr lang="en-US"/>
                        <a:t>1</a:t>
                      </a:r>
                    </a:p>
                  </a:txBody>
                  <a:tcPr/>
                </a:tc>
                <a:tc>
                  <a:txBody>
                    <a:bodyPr/>
                    <a:lstStyle/>
                    <a:p>
                      <a:pPr algn="ctr"/>
                      <a:r>
                        <a:rPr lang="en-US"/>
                        <a:t>1</a:t>
                      </a:r>
                    </a:p>
                  </a:txBody>
                  <a:tcPr/>
                </a:tc>
                <a:extLst>
                  <a:ext uri="{0D108BD9-81ED-4DB2-BD59-A6C34878D82A}">
                    <a16:rowId xmlns:a16="http://schemas.microsoft.com/office/drawing/2014/main" val="1587813782"/>
                  </a:ext>
                </a:extLst>
              </a:tr>
              <a:tr h="595835">
                <a:tc>
                  <a:txBody>
                    <a:bodyPr/>
                    <a:lstStyle/>
                    <a:p>
                      <a:pPr algn="ctr"/>
                      <a:r>
                        <a:rPr lang="en-US"/>
                        <a:t>1</a:t>
                      </a:r>
                    </a:p>
                  </a:txBody>
                  <a:tcPr/>
                </a:tc>
                <a:tc>
                  <a:txBody>
                    <a:bodyPr/>
                    <a:lstStyle/>
                    <a:p>
                      <a:pPr algn="ctr"/>
                      <a:r>
                        <a:rPr lang="en-US"/>
                        <a:t>0</a:t>
                      </a:r>
                    </a:p>
                  </a:txBody>
                  <a:tcPr/>
                </a:tc>
                <a:tc>
                  <a:txBody>
                    <a:bodyPr/>
                    <a:lstStyle/>
                    <a:p>
                      <a:pPr algn="ctr"/>
                      <a:r>
                        <a:rPr lang="en-US"/>
                        <a:t>1</a:t>
                      </a:r>
                    </a:p>
                  </a:txBody>
                  <a:tcPr/>
                </a:tc>
                <a:extLst>
                  <a:ext uri="{0D108BD9-81ED-4DB2-BD59-A6C34878D82A}">
                    <a16:rowId xmlns:a16="http://schemas.microsoft.com/office/drawing/2014/main" val="52845771"/>
                  </a:ext>
                </a:extLst>
              </a:tr>
              <a:tr h="595835">
                <a:tc>
                  <a:txBody>
                    <a:bodyPr/>
                    <a:lstStyle/>
                    <a:p>
                      <a:pPr algn="ctr"/>
                      <a:r>
                        <a:rPr lang="en-US"/>
                        <a:t>1</a:t>
                      </a:r>
                    </a:p>
                  </a:txBody>
                  <a:tcPr/>
                </a:tc>
                <a:tc>
                  <a:txBody>
                    <a:bodyPr/>
                    <a:lstStyle/>
                    <a:p>
                      <a:pPr algn="ctr"/>
                      <a:r>
                        <a:rPr lang="en-US"/>
                        <a:t>1</a:t>
                      </a:r>
                    </a:p>
                  </a:txBody>
                  <a:tcPr/>
                </a:tc>
                <a:tc>
                  <a:txBody>
                    <a:bodyPr/>
                    <a:lstStyle/>
                    <a:p>
                      <a:pPr algn="ctr"/>
                      <a:r>
                        <a:rPr lang="en-US"/>
                        <a:t>0</a:t>
                      </a:r>
                    </a:p>
                  </a:txBody>
                  <a:tcPr/>
                </a:tc>
                <a:extLst>
                  <a:ext uri="{0D108BD9-81ED-4DB2-BD59-A6C34878D82A}">
                    <a16:rowId xmlns:a16="http://schemas.microsoft.com/office/drawing/2014/main" val="1078305249"/>
                  </a:ext>
                </a:extLst>
              </a:tr>
            </a:tbl>
          </a:graphicData>
        </a:graphic>
      </p:graphicFrame>
      <p:graphicFrame>
        <p:nvGraphicFramePr>
          <p:cNvPr id="5" name="Table 4">
            <a:extLst>
              <a:ext uri="{FF2B5EF4-FFF2-40B4-BE49-F238E27FC236}">
                <a16:creationId xmlns:a16="http://schemas.microsoft.com/office/drawing/2014/main" id="{102E216C-9F24-59E7-3F6F-D70FF7F7D088}"/>
              </a:ext>
            </a:extLst>
          </p:cNvPr>
          <p:cNvGraphicFramePr>
            <a:graphicFrameLocks noGrp="1"/>
          </p:cNvGraphicFramePr>
          <p:nvPr/>
        </p:nvGraphicFramePr>
        <p:xfrm>
          <a:off x="3048606" y="2011924"/>
          <a:ext cx="2914246" cy="2979175"/>
        </p:xfrm>
        <a:graphic>
          <a:graphicData uri="http://schemas.openxmlformats.org/drawingml/2006/table">
            <a:tbl>
              <a:tblPr firstRow="1" bandRow="1">
                <a:tableStyleId>{21E4AEA4-8DFA-4A89-87EB-49C32662AFE0}</a:tableStyleId>
              </a:tblPr>
              <a:tblGrid>
                <a:gridCol w="1457123">
                  <a:extLst>
                    <a:ext uri="{9D8B030D-6E8A-4147-A177-3AD203B41FA5}">
                      <a16:colId xmlns:a16="http://schemas.microsoft.com/office/drawing/2014/main" val="2468029772"/>
                    </a:ext>
                  </a:extLst>
                </a:gridCol>
                <a:gridCol w="1457123">
                  <a:extLst>
                    <a:ext uri="{9D8B030D-6E8A-4147-A177-3AD203B41FA5}">
                      <a16:colId xmlns:a16="http://schemas.microsoft.com/office/drawing/2014/main" val="2663751566"/>
                    </a:ext>
                  </a:extLst>
                </a:gridCol>
              </a:tblGrid>
              <a:tr h="595835">
                <a:tc>
                  <a:txBody>
                    <a:bodyPr/>
                    <a:lstStyle/>
                    <a:p>
                      <a:pPr algn="ctr"/>
                      <a:r>
                        <a:rPr lang="en-US"/>
                        <a:t>Input 1</a:t>
                      </a:r>
                    </a:p>
                  </a:txBody>
                  <a:tcPr/>
                </a:tc>
                <a:tc>
                  <a:txBody>
                    <a:bodyPr/>
                    <a:lstStyle/>
                    <a:p>
                      <a:pPr algn="ctr"/>
                      <a:r>
                        <a:rPr lang="en-US"/>
                        <a:t>Input 2</a:t>
                      </a:r>
                    </a:p>
                  </a:txBody>
                  <a:tcPr/>
                </a:tc>
                <a:extLst>
                  <a:ext uri="{0D108BD9-81ED-4DB2-BD59-A6C34878D82A}">
                    <a16:rowId xmlns:a16="http://schemas.microsoft.com/office/drawing/2014/main" val="2649158611"/>
                  </a:ext>
                </a:extLst>
              </a:tr>
              <a:tr h="595835">
                <a:tc>
                  <a:txBody>
                    <a:bodyPr/>
                    <a:lstStyle/>
                    <a:p>
                      <a:pPr algn="ctr"/>
                      <a:r>
                        <a:rPr lang="en-US"/>
                        <a:t>0</a:t>
                      </a:r>
                    </a:p>
                  </a:txBody>
                  <a:tcPr/>
                </a:tc>
                <a:tc>
                  <a:txBody>
                    <a:bodyPr/>
                    <a:lstStyle/>
                    <a:p>
                      <a:pPr algn="ctr"/>
                      <a:r>
                        <a:rPr lang="en-US"/>
                        <a:t>0</a:t>
                      </a:r>
                    </a:p>
                  </a:txBody>
                  <a:tcPr/>
                </a:tc>
                <a:extLst>
                  <a:ext uri="{0D108BD9-81ED-4DB2-BD59-A6C34878D82A}">
                    <a16:rowId xmlns:a16="http://schemas.microsoft.com/office/drawing/2014/main" val="109946207"/>
                  </a:ext>
                </a:extLst>
              </a:tr>
              <a:tr h="595835">
                <a:tc>
                  <a:txBody>
                    <a:bodyPr/>
                    <a:lstStyle/>
                    <a:p>
                      <a:pPr algn="ctr"/>
                      <a:r>
                        <a:rPr lang="en-US"/>
                        <a:t>0</a:t>
                      </a:r>
                    </a:p>
                  </a:txBody>
                  <a:tcPr/>
                </a:tc>
                <a:tc>
                  <a:txBody>
                    <a:bodyPr/>
                    <a:lstStyle/>
                    <a:p>
                      <a:pPr algn="ctr"/>
                      <a:r>
                        <a:rPr lang="en-US"/>
                        <a:t>1</a:t>
                      </a:r>
                    </a:p>
                  </a:txBody>
                  <a:tcPr/>
                </a:tc>
                <a:extLst>
                  <a:ext uri="{0D108BD9-81ED-4DB2-BD59-A6C34878D82A}">
                    <a16:rowId xmlns:a16="http://schemas.microsoft.com/office/drawing/2014/main" val="4144399209"/>
                  </a:ext>
                </a:extLst>
              </a:tr>
              <a:tr h="595835">
                <a:tc>
                  <a:txBody>
                    <a:bodyPr/>
                    <a:lstStyle/>
                    <a:p>
                      <a:pPr algn="ctr"/>
                      <a:r>
                        <a:rPr lang="en-US"/>
                        <a:t>1</a:t>
                      </a:r>
                    </a:p>
                  </a:txBody>
                  <a:tcPr/>
                </a:tc>
                <a:tc>
                  <a:txBody>
                    <a:bodyPr/>
                    <a:lstStyle/>
                    <a:p>
                      <a:pPr algn="ctr"/>
                      <a:r>
                        <a:rPr lang="en-US"/>
                        <a:t>0</a:t>
                      </a:r>
                    </a:p>
                  </a:txBody>
                  <a:tcPr/>
                </a:tc>
                <a:extLst>
                  <a:ext uri="{0D108BD9-81ED-4DB2-BD59-A6C34878D82A}">
                    <a16:rowId xmlns:a16="http://schemas.microsoft.com/office/drawing/2014/main" val="3972285360"/>
                  </a:ext>
                </a:extLst>
              </a:tr>
              <a:tr h="595835">
                <a:tc>
                  <a:txBody>
                    <a:bodyPr/>
                    <a:lstStyle/>
                    <a:p>
                      <a:pPr algn="ctr"/>
                      <a:r>
                        <a:rPr lang="en-US"/>
                        <a:t>1</a:t>
                      </a:r>
                    </a:p>
                  </a:txBody>
                  <a:tcPr/>
                </a:tc>
                <a:tc>
                  <a:txBody>
                    <a:bodyPr/>
                    <a:lstStyle/>
                    <a:p>
                      <a:pPr algn="ctr"/>
                      <a:r>
                        <a:rPr lang="en-US"/>
                        <a:t>1</a:t>
                      </a:r>
                    </a:p>
                  </a:txBody>
                  <a:tcPr/>
                </a:tc>
                <a:extLst>
                  <a:ext uri="{0D108BD9-81ED-4DB2-BD59-A6C34878D82A}">
                    <a16:rowId xmlns:a16="http://schemas.microsoft.com/office/drawing/2014/main" val="1048547223"/>
                  </a:ext>
                </a:extLst>
              </a:tr>
            </a:tbl>
          </a:graphicData>
        </a:graphic>
      </p:graphicFrame>
      <p:sp>
        <p:nvSpPr>
          <p:cNvPr id="3" name="Slide Number Placeholder 2">
            <a:extLst>
              <a:ext uri="{FF2B5EF4-FFF2-40B4-BE49-F238E27FC236}">
                <a16:creationId xmlns:a16="http://schemas.microsoft.com/office/drawing/2014/main" id="{B0A6C021-C630-D483-369E-C9B34BC76110}"/>
              </a:ext>
            </a:extLst>
          </p:cNvPr>
          <p:cNvSpPr>
            <a:spLocks noGrp="1"/>
          </p:cNvSpPr>
          <p:nvPr>
            <p:ph type="sldNum" sz="quarter" idx="12"/>
          </p:nvPr>
        </p:nvSpPr>
        <p:spPr/>
        <p:txBody>
          <a:bodyPr/>
          <a:lstStyle/>
          <a:p>
            <a:fld id="{2731E1F7-1659-4E05-9C86-B889427470BB}" type="slidenum">
              <a:rPr lang="en-US" smtClean="0"/>
              <a:t>14</a:t>
            </a:fld>
            <a:endParaRPr lang="en-US"/>
          </a:p>
        </p:txBody>
      </p:sp>
    </p:spTree>
    <p:extLst>
      <p:ext uri="{BB962C8B-B14F-4D97-AF65-F5344CB8AC3E}">
        <p14:creationId xmlns:p14="http://schemas.microsoft.com/office/powerpoint/2010/main" val="3418967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36F5A-81C5-4D08-B413-830A7C7135C4}"/>
              </a:ext>
            </a:extLst>
          </p:cNvPr>
          <p:cNvSpPr>
            <a:spLocks noGrp="1"/>
          </p:cNvSpPr>
          <p:nvPr>
            <p:ph type="title"/>
          </p:nvPr>
        </p:nvSpPr>
        <p:spPr/>
        <p:txBody>
          <a:bodyPr/>
          <a:lstStyle/>
          <a:p>
            <a:r>
              <a:rPr lang="en-US"/>
              <a:t>A very simple neural network</a:t>
            </a:r>
          </a:p>
        </p:txBody>
      </p:sp>
      <p:pic>
        <p:nvPicPr>
          <p:cNvPr id="4" name="Content Placeholder 3">
            <a:extLst>
              <a:ext uri="{FF2B5EF4-FFF2-40B4-BE49-F238E27FC236}">
                <a16:creationId xmlns:a16="http://schemas.microsoft.com/office/drawing/2014/main" id="{400E7F3C-8E63-9AF7-A57D-4349174F4CAA}"/>
              </a:ext>
            </a:extLst>
          </p:cNvPr>
          <p:cNvPicPr>
            <a:picLocks noGrp="1" noChangeAspect="1"/>
          </p:cNvPicPr>
          <p:nvPr>
            <p:ph idx="1"/>
          </p:nvPr>
        </p:nvPicPr>
        <p:blipFill>
          <a:blip r:embed="rId2"/>
          <a:stretch>
            <a:fillRect/>
          </a:stretch>
        </p:blipFill>
        <p:spPr>
          <a:xfrm>
            <a:off x="133990" y="844097"/>
            <a:ext cx="11553638" cy="6672816"/>
          </a:xfrm>
          <a:prstGeom prst="rect">
            <a:avLst/>
          </a:prstGeom>
        </p:spPr>
      </p:pic>
      <p:sp>
        <p:nvSpPr>
          <p:cNvPr id="3" name="Slide Number Placeholder 2">
            <a:extLst>
              <a:ext uri="{FF2B5EF4-FFF2-40B4-BE49-F238E27FC236}">
                <a16:creationId xmlns:a16="http://schemas.microsoft.com/office/drawing/2014/main" id="{59627F15-7B69-76D3-1AC8-DCC32BF47D9F}"/>
              </a:ext>
            </a:extLst>
          </p:cNvPr>
          <p:cNvSpPr>
            <a:spLocks noGrp="1"/>
          </p:cNvSpPr>
          <p:nvPr>
            <p:ph type="sldNum" sz="quarter" idx="12"/>
          </p:nvPr>
        </p:nvSpPr>
        <p:spPr/>
        <p:txBody>
          <a:bodyPr/>
          <a:lstStyle/>
          <a:p>
            <a:fld id="{2731E1F7-1659-4E05-9C86-B889427470BB}" type="slidenum">
              <a:rPr lang="en-US" smtClean="0"/>
              <a:t>15</a:t>
            </a:fld>
            <a:endParaRPr lang="en-US"/>
          </a:p>
        </p:txBody>
      </p:sp>
      <p:sp>
        <p:nvSpPr>
          <p:cNvPr id="5" name="TextBox 4">
            <a:extLst>
              <a:ext uri="{FF2B5EF4-FFF2-40B4-BE49-F238E27FC236}">
                <a16:creationId xmlns:a16="http://schemas.microsoft.com/office/drawing/2014/main" id="{7203E1CB-F6A6-B3AD-4B37-BE54AB00ED13}"/>
              </a:ext>
            </a:extLst>
          </p:cNvPr>
          <p:cNvSpPr txBox="1"/>
          <p:nvPr/>
        </p:nvSpPr>
        <p:spPr>
          <a:xfrm>
            <a:off x="1007292" y="2865120"/>
            <a:ext cx="1081386" cy="923330"/>
          </a:xfrm>
          <a:prstGeom prst="rect">
            <a:avLst/>
          </a:prstGeom>
          <a:noFill/>
        </p:spPr>
        <p:txBody>
          <a:bodyPr wrap="none" rtlCol="0">
            <a:spAutoFit/>
          </a:bodyPr>
          <a:lstStyle/>
          <a:p>
            <a:r>
              <a:rPr lang="en-US"/>
              <a:t>9 weights</a:t>
            </a:r>
          </a:p>
          <a:p>
            <a:r>
              <a:rPr lang="en-US"/>
              <a:t>2 inputs</a:t>
            </a:r>
          </a:p>
          <a:p>
            <a:r>
              <a:rPr lang="en-US"/>
              <a:t>1 output</a:t>
            </a:r>
          </a:p>
        </p:txBody>
      </p:sp>
    </p:spTree>
    <p:extLst>
      <p:ext uri="{BB962C8B-B14F-4D97-AF65-F5344CB8AC3E}">
        <p14:creationId xmlns:p14="http://schemas.microsoft.com/office/powerpoint/2010/main" val="14237392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98A76-4BC2-1CD4-4740-85DFCE2D7318}"/>
              </a:ext>
            </a:extLst>
          </p:cNvPr>
          <p:cNvSpPr>
            <a:spLocks noGrp="1"/>
          </p:cNvSpPr>
          <p:nvPr>
            <p:ph type="title"/>
          </p:nvPr>
        </p:nvSpPr>
        <p:spPr/>
        <p:txBody>
          <a:bodyPr>
            <a:normAutofit fontScale="90000"/>
          </a:bodyPr>
          <a:lstStyle/>
          <a:p>
            <a:br>
              <a:rPr lang="en-US"/>
            </a:br>
            <a:r>
              <a:rPr lang="en-US"/>
              <a:t>Example: Binary to Decimal Converter</a:t>
            </a:r>
            <a:br>
              <a:rPr lang="en-US"/>
            </a:br>
            <a:endParaRPr lang="en-US"/>
          </a:p>
        </p:txBody>
      </p:sp>
      <p:graphicFrame>
        <p:nvGraphicFramePr>
          <p:cNvPr id="4" name="Table 4">
            <a:extLst>
              <a:ext uri="{FF2B5EF4-FFF2-40B4-BE49-F238E27FC236}">
                <a16:creationId xmlns:a16="http://schemas.microsoft.com/office/drawing/2014/main" id="{BC7C8690-94F9-521E-C62D-29C5932EF941}"/>
              </a:ext>
            </a:extLst>
          </p:cNvPr>
          <p:cNvGraphicFramePr>
            <a:graphicFrameLocks noGrp="1"/>
          </p:cNvGraphicFramePr>
          <p:nvPr>
            <p:ph idx="1"/>
          </p:nvPr>
        </p:nvGraphicFramePr>
        <p:xfrm>
          <a:off x="952500" y="1425574"/>
          <a:ext cx="9463267" cy="4879592"/>
        </p:xfrm>
        <a:graphic>
          <a:graphicData uri="http://schemas.openxmlformats.org/drawingml/2006/table">
            <a:tbl>
              <a:tblPr firstRow="1" bandRow="1">
                <a:tableStyleId>{5C22544A-7EE6-4342-B048-85BDC9FD1C3A}</a:tableStyleId>
              </a:tblPr>
              <a:tblGrid>
                <a:gridCol w="860297">
                  <a:extLst>
                    <a:ext uri="{9D8B030D-6E8A-4147-A177-3AD203B41FA5}">
                      <a16:colId xmlns:a16="http://schemas.microsoft.com/office/drawing/2014/main" val="2069178727"/>
                    </a:ext>
                  </a:extLst>
                </a:gridCol>
                <a:gridCol w="860297">
                  <a:extLst>
                    <a:ext uri="{9D8B030D-6E8A-4147-A177-3AD203B41FA5}">
                      <a16:colId xmlns:a16="http://schemas.microsoft.com/office/drawing/2014/main" val="4179883764"/>
                    </a:ext>
                  </a:extLst>
                </a:gridCol>
                <a:gridCol w="860297">
                  <a:extLst>
                    <a:ext uri="{9D8B030D-6E8A-4147-A177-3AD203B41FA5}">
                      <a16:colId xmlns:a16="http://schemas.microsoft.com/office/drawing/2014/main" val="2389364347"/>
                    </a:ext>
                  </a:extLst>
                </a:gridCol>
                <a:gridCol w="860297">
                  <a:extLst>
                    <a:ext uri="{9D8B030D-6E8A-4147-A177-3AD203B41FA5}">
                      <a16:colId xmlns:a16="http://schemas.microsoft.com/office/drawing/2014/main" val="1685493934"/>
                    </a:ext>
                  </a:extLst>
                </a:gridCol>
                <a:gridCol w="860297">
                  <a:extLst>
                    <a:ext uri="{9D8B030D-6E8A-4147-A177-3AD203B41FA5}">
                      <a16:colId xmlns:a16="http://schemas.microsoft.com/office/drawing/2014/main" val="666765505"/>
                    </a:ext>
                  </a:extLst>
                </a:gridCol>
                <a:gridCol w="860297">
                  <a:extLst>
                    <a:ext uri="{9D8B030D-6E8A-4147-A177-3AD203B41FA5}">
                      <a16:colId xmlns:a16="http://schemas.microsoft.com/office/drawing/2014/main" val="2569506822"/>
                    </a:ext>
                  </a:extLst>
                </a:gridCol>
                <a:gridCol w="860297">
                  <a:extLst>
                    <a:ext uri="{9D8B030D-6E8A-4147-A177-3AD203B41FA5}">
                      <a16:colId xmlns:a16="http://schemas.microsoft.com/office/drawing/2014/main" val="56910118"/>
                    </a:ext>
                  </a:extLst>
                </a:gridCol>
                <a:gridCol w="860297">
                  <a:extLst>
                    <a:ext uri="{9D8B030D-6E8A-4147-A177-3AD203B41FA5}">
                      <a16:colId xmlns:a16="http://schemas.microsoft.com/office/drawing/2014/main" val="3687934020"/>
                    </a:ext>
                  </a:extLst>
                </a:gridCol>
                <a:gridCol w="860297">
                  <a:extLst>
                    <a:ext uri="{9D8B030D-6E8A-4147-A177-3AD203B41FA5}">
                      <a16:colId xmlns:a16="http://schemas.microsoft.com/office/drawing/2014/main" val="1443730874"/>
                    </a:ext>
                  </a:extLst>
                </a:gridCol>
                <a:gridCol w="860297">
                  <a:extLst>
                    <a:ext uri="{9D8B030D-6E8A-4147-A177-3AD203B41FA5}">
                      <a16:colId xmlns:a16="http://schemas.microsoft.com/office/drawing/2014/main" val="4163587106"/>
                    </a:ext>
                  </a:extLst>
                </a:gridCol>
                <a:gridCol w="860297">
                  <a:extLst>
                    <a:ext uri="{9D8B030D-6E8A-4147-A177-3AD203B41FA5}">
                      <a16:colId xmlns:a16="http://schemas.microsoft.com/office/drawing/2014/main" val="2881299674"/>
                    </a:ext>
                  </a:extLst>
                </a:gridCol>
              </a:tblGrid>
              <a:tr h="529939">
                <a:tc>
                  <a:txBody>
                    <a:bodyPr/>
                    <a:lstStyle/>
                    <a:p>
                      <a:pPr algn="ctr"/>
                      <a:r>
                        <a:rPr lang="en-US"/>
                        <a:t>Input 1</a:t>
                      </a:r>
                    </a:p>
                  </a:txBody>
                  <a:tcPr/>
                </a:tc>
                <a:tc>
                  <a:txBody>
                    <a:bodyPr/>
                    <a:lstStyle/>
                    <a:p>
                      <a:pPr algn="ctr"/>
                      <a:r>
                        <a:rPr lang="en-US"/>
                        <a:t>Input 2</a:t>
                      </a:r>
                    </a:p>
                  </a:txBody>
                  <a:tcPr/>
                </a:tc>
                <a:tc>
                  <a:txBody>
                    <a:bodyPr/>
                    <a:lstStyle/>
                    <a:p>
                      <a:pPr algn="ctr"/>
                      <a:r>
                        <a:rPr lang="en-US"/>
                        <a:t>Input 3</a:t>
                      </a:r>
                    </a:p>
                  </a:txBody>
                  <a:tcPr/>
                </a:tc>
                <a:tc>
                  <a:txBody>
                    <a:bodyPr/>
                    <a:lstStyle/>
                    <a:p>
                      <a:pPr algn="ctr"/>
                      <a:r>
                        <a:rPr lang="en-US"/>
                        <a:t>Out 7</a:t>
                      </a:r>
                    </a:p>
                  </a:txBody>
                  <a:tcPr/>
                </a:tc>
                <a:tc>
                  <a:txBody>
                    <a:bodyPr/>
                    <a:lstStyle/>
                    <a:p>
                      <a:pPr algn="ctr"/>
                      <a:r>
                        <a:rPr lang="en-US"/>
                        <a:t>Out 6</a:t>
                      </a:r>
                    </a:p>
                  </a:txBody>
                  <a:tcPr/>
                </a:tc>
                <a:tc>
                  <a:txBody>
                    <a:bodyPr/>
                    <a:lstStyle/>
                    <a:p>
                      <a:pPr algn="ctr"/>
                      <a:r>
                        <a:rPr lang="en-US"/>
                        <a:t>Out 5</a:t>
                      </a:r>
                    </a:p>
                  </a:txBody>
                  <a:tcPr/>
                </a:tc>
                <a:tc>
                  <a:txBody>
                    <a:bodyPr/>
                    <a:lstStyle/>
                    <a:p>
                      <a:pPr algn="ctr"/>
                      <a:r>
                        <a:rPr lang="en-US"/>
                        <a:t>Out 4</a:t>
                      </a:r>
                    </a:p>
                  </a:txBody>
                  <a:tcPr/>
                </a:tc>
                <a:tc>
                  <a:txBody>
                    <a:bodyPr/>
                    <a:lstStyle/>
                    <a:p>
                      <a:pPr algn="ctr"/>
                      <a:r>
                        <a:rPr lang="en-US"/>
                        <a:t>Out 3</a:t>
                      </a:r>
                    </a:p>
                  </a:txBody>
                  <a:tcPr/>
                </a:tc>
                <a:tc>
                  <a:txBody>
                    <a:bodyPr/>
                    <a:lstStyle/>
                    <a:p>
                      <a:pPr algn="ctr"/>
                      <a:r>
                        <a:rPr lang="en-US"/>
                        <a:t>Out 2</a:t>
                      </a:r>
                    </a:p>
                  </a:txBody>
                  <a:tcPr/>
                </a:tc>
                <a:tc>
                  <a:txBody>
                    <a:bodyPr/>
                    <a:lstStyle/>
                    <a:p>
                      <a:pPr algn="ctr"/>
                      <a:r>
                        <a:rPr lang="en-US"/>
                        <a:t>Out 1</a:t>
                      </a:r>
                    </a:p>
                  </a:txBody>
                  <a:tcPr/>
                </a:tc>
                <a:tc>
                  <a:txBody>
                    <a:bodyPr/>
                    <a:lstStyle/>
                    <a:p>
                      <a:pPr algn="ctr"/>
                      <a:r>
                        <a:rPr lang="en-US"/>
                        <a:t>Out 0</a:t>
                      </a:r>
                    </a:p>
                  </a:txBody>
                  <a:tcPr/>
                </a:tc>
                <a:extLst>
                  <a:ext uri="{0D108BD9-81ED-4DB2-BD59-A6C34878D82A}">
                    <a16:rowId xmlns:a16="http://schemas.microsoft.com/office/drawing/2014/main" val="2009652837"/>
                  </a:ext>
                </a:extLst>
              </a:tr>
              <a:tr h="529939">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1</a:t>
                      </a:r>
                    </a:p>
                  </a:txBody>
                  <a:tcPr/>
                </a:tc>
                <a:extLst>
                  <a:ext uri="{0D108BD9-81ED-4DB2-BD59-A6C34878D82A}">
                    <a16:rowId xmlns:a16="http://schemas.microsoft.com/office/drawing/2014/main" val="801872873"/>
                  </a:ext>
                </a:extLst>
              </a:tr>
              <a:tr h="529939">
                <a:tc>
                  <a:txBody>
                    <a:bodyPr/>
                    <a:lstStyle/>
                    <a:p>
                      <a:pPr algn="ctr"/>
                      <a:r>
                        <a:rPr lang="en-US"/>
                        <a:t>0</a:t>
                      </a:r>
                    </a:p>
                  </a:txBody>
                  <a:tcPr/>
                </a:tc>
                <a:tc>
                  <a:txBody>
                    <a:bodyPr/>
                    <a:lstStyle/>
                    <a:p>
                      <a:pPr algn="ctr"/>
                      <a:r>
                        <a:rPr lang="en-US"/>
                        <a:t>0</a:t>
                      </a:r>
                    </a:p>
                  </a:txBody>
                  <a:tcPr/>
                </a:tc>
                <a:tc>
                  <a:txBody>
                    <a:bodyPr/>
                    <a:lstStyle/>
                    <a:p>
                      <a:pPr algn="ctr"/>
                      <a:r>
                        <a:rPr lang="en-US"/>
                        <a:t>1</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1</a:t>
                      </a:r>
                    </a:p>
                  </a:txBody>
                  <a:tcPr/>
                </a:tc>
                <a:tc>
                  <a:txBody>
                    <a:bodyPr/>
                    <a:lstStyle/>
                    <a:p>
                      <a:pPr algn="ctr"/>
                      <a:r>
                        <a:rPr lang="en-US"/>
                        <a:t>0</a:t>
                      </a:r>
                    </a:p>
                  </a:txBody>
                  <a:tcPr/>
                </a:tc>
                <a:extLst>
                  <a:ext uri="{0D108BD9-81ED-4DB2-BD59-A6C34878D82A}">
                    <a16:rowId xmlns:a16="http://schemas.microsoft.com/office/drawing/2014/main" val="1406486582"/>
                  </a:ext>
                </a:extLst>
              </a:tr>
              <a:tr h="529939">
                <a:tc>
                  <a:txBody>
                    <a:bodyPr/>
                    <a:lstStyle/>
                    <a:p>
                      <a:pPr algn="ctr"/>
                      <a:r>
                        <a:rPr lang="en-US"/>
                        <a:t>0</a:t>
                      </a:r>
                    </a:p>
                  </a:txBody>
                  <a:tcPr/>
                </a:tc>
                <a:tc>
                  <a:txBody>
                    <a:bodyPr/>
                    <a:lstStyle/>
                    <a:p>
                      <a:pPr algn="ctr"/>
                      <a:r>
                        <a:rPr lang="en-US"/>
                        <a:t>1</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1</a:t>
                      </a:r>
                    </a:p>
                  </a:txBody>
                  <a:tcPr/>
                </a:tc>
                <a:tc>
                  <a:txBody>
                    <a:bodyPr/>
                    <a:lstStyle/>
                    <a:p>
                      <a:pPr algn="ctr"/>
                      <a:r>
                        <a:rPr lang="en-US"/>
                        <a:t>0</a:t>
                      </a:r>
                    </a:p>
                  </a:txBody>
                  <a:tcPr/>
                </a:tc>
                <a:tc>
                  <a:txBody>
                    <a:bodyPr/>
                    <a:lstStyle/>
                    <a:p>
                      <a:pPr algn="ctr"/>
                      <a:r>
                        <a:rPr lang="en-US"/>
                        <a:t>0</a:t>
                      </a:r>
                    </a:p>
                  </a:txBody>
                  <a:tcPr/>
                </a:tc>
                <a:extLst>
                  <a:ext uri="{0D108BD9-81ED-4DB2-BD59-A6C34878D82A}">
                    <a16:rowId xmlns:a16="http://schemas.microsoft.com/office/drawing/2014/main" val="3037088943"/>
                  </a:ext>
                </a:extLst>
              </a:tr>
              <a:tr h="529939">
                <a:tc>
                  <a:txBody>
                    <a:bodyPr/>
                    <a:lstStyle/>
                    <a:p>
                      <a:pPr algn="ctr"/>
                      <a:r>
                        <a:rPr lang="en-US"/>
                        <a:t>0</a:t>
                      </a:r>
                    </a:p>
                  </a:txBody>
                  <a:tcPr/>
                </a:tc>
                <a:tc>
                  <a:txBody>
                    <a:bodyPr/>
                    <a:lstStyle/>
                    <a:p>
                      <a:pPr algn="ctr"/>
                      <a:r>
                        <a:rPr lang="en-US"/>
                        <a:t>1</a:t>
                      </a:r>
                    </a:p>
                  </a:txBody>
                  <a:tcPr/>
                </a:tc>
                <a:tc>
                  <a:txBody>
                    <a:bodyPr/>
                    <a:lstStyle/>
                    <a:p>
                      <a:pPr algn="ctr"/>
                      <a:r>
                        <a:rPr lang="en-US"/>
                        <a:t>1</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1</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extLst>
                  <a:ext uri="{0D108BD9-81ED-4DB2-BD59-A6C34878D82A}">
                    <a16:rowId xmlns:a16="http://schemas.microsoft.com/office/drawing/2014/main" val="2095077078"/>
                  </a:ext>
                </a:extLst>
              </a:tr>
              <a:tr h="529939">
                <a:tc>
                  <a:txBody>
                    <a:bodyPr/>
                    <a:lstStyle/>
                    <a:p>
                      <a:pPr algn="ctr"/>
                      <a:r>
                        <a:rPr lang="en-US"/>
                        <a:t>1</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1</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extLst>
                  <a:ext uri="{0D108BD9-81ED-4DB2-BD59-A6C34878D82A}">
                    <a16:rowId xmlns:a16="http://schemas.microsoft.com/office/drawing/2014/main" val="415459177"/>
                  </a:ext>
                </a:extLst>
              </a:tr>
              <a:tr h="529939">
                <a:tc>
                  <a:txBody>
                    <a:bodyPr/>
                    <a:lstStyle/>
                    <a:p>
                      <a:pPr algn="ctr"/>
                      <a:r>
                        <a:rPr lang="en-US"/>
                        <a:t>1</a:t>
                      </a:r>
                    </a:p>
                  </a:txBody>
                  <a:tcPr/>
                </a:tc>
                <a:tc>
                  <a:txBody>
                    <a:bodyPr/>
                    <a:lstStyle/>
                    <a:p>
                      <a:pPr algn="ctr"/>
                      <a:r>
                        <a:rPr lang="en-US"/>
                        <a:t>0</a:t>
                      </a:r>
                    </a:p>
                  </a:txBody>
                  <a:tcPr/>
                </a:tc>
                <a:tc>
                  <a:txBody>
                    <a:bodyPr/>
                    <a:lstStyle/>
                    <a:p>
                      <a:pPr algn="ctr"/>
                      <a:r>
                        <a:rPr lang="en-US"/>
                        <a:t>1</a:t>
                      </a:r>
                    </a:p>
                  </a:txBody>
                  <a:tcPr/>
                </a:tc>
                <a:tc>
                  <a:txBody>
                    <a:bodyPr/>
                    <a:lstStyle/>
                    <a:p>
                      <a:pPr algn="ctr"/>
                      <a:r>
                        <a:rPr lang="en-US"/>
                        <a:t>0</a:t>
                      </a:r>
                    </a:p>
                  </a:txBody>
                  <a:tcPr/>
                </a:tc>
                <a:tc>
                  <a:txBody>
                    <a:bodyPr/>
                    <a:lstStyle/>
                    <a:p>
                      <a:pPr algn="ctr"/>
                      <a:r>
                        <a:rPr lang="en-US"/>
                        <a:t>0</a:t>
                      </a:r>
                    </a:p>
                  </a:txBody>
                  <a:tcPr/>
                </a:tc>
                <a:tc>
                  <a:txBody>
                    <a:bodyPr/>
                    <a:lstStyle/>
                    <a:p>
                      <a:pPr algn="ctr"/>
                      <a:r>
                        <a:rPr lang="en-US"/>
                        <a:t>1</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extLst>
                  <a:ext uri="{0D108BD9-81ED-4DB2-BD59-A6C34878D82A}">
                    <a16:rowId xmlns:a16="http://schemas.microsoft.com/office/drawing/2014/main" val="2297145067"/>
                  </a:ext>
                </a:extLst>
              </a:tr>
              <a:tr h="529939">
                <a:tc>
                  <a:txBody>
                    <a:bodyPr/>
                    <a:lstStyle/>
                    <a:p>
                      <a:pPr algn="ctr"/>
                      <a:r>
                        <a:rPr lang="en-US"/>
                        <a:t>1</a:t>
                      </a:r>
                    </a:p>
                  </a:txBody>
                  <a:tcPr/>
                </a:tc>
                <a:tc>
                  <a:txBody>
                    <a:bodyPr/>
                    <a:lstStyle/>
                    <a:p>
                      <a:pPr algn="ctr"/>
                      <a:r>
                        <a:rPr lang="en-US"/>
                        <a:t>1</a:t>
                      </a:r>
                    </a:p>
                  </a:txBody>
                  <a:tcPr/>
                </a:tc>
                <a:tc>
                  <a:txBody>
                    <a:bodyPr/>
                    <a:lstStyle/>
                    <a:p>
                      <a:pPr algn="ctr"/>
                      <a:r>
                        <a:rPr lang="en-US"/>
                        <a:t>0</a:t>
                      </a:r>
                    </a:p>
                  </a:txBody>
                  <a:tcPr/>
                </a:tc>
                <a:tc>
                  <a:txBody>
                    <a:bodyPr/>
                    <a:lstStyle/>
                    <a:p>
                      <a:pPr algn="ctr"/>
                      <a:r>
                        <a:rPr lang="en-US"/>
                        <a:t>0</a:t>
                      </a:r>
                    </a:p>
                  </a:txBody>
                  <a:tcPr/>
                </a:tc>
                <a:tc>
                  <a:txBody>
                    <a:bodyPr/>
                    <a:lstStyle/>
                    <a:p>
                      <a:pPr algn="ctr"/>
                      <a:r>
                        <a:rPr lang="en-US"/>
                        <a:t>1</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extLst>
                  <a:ext uri="{0D108BD9-81ED-4DB2-BD59-A6C34878D82A}">
                    <a16:rowId xmlns:a16="http://schemas.microsoft.com/office/drawing/2014/main" val="1274705024"/>
                  </a:ext>
                </a:extLst>
              </a:tr>
              <a:tr h="529939">
                <a:tc>
                  <a:txBody>
                    <a:bodyPr/>
                    <a:lstStyle/>
                    <a:p>
                      <a:pPr algn="ctr"/>
                      <a:r>
                        <a:rPr lang="en-US"/>
                        <a:t>1</a:t>
                      </a:r>
                    </a:p>
                  </a:txBody>
                  <a:tcPr/>
                </a:tc>
                <a:tc>
                  <a:txBody>
                    <a:bodyPr/>
                    <a:lstStyle/>
                    <a:p>
                      <a:pPr algn="ctr"/>
                      <a:r>
                        <a:rPr lang="en-US"/>
                        <a:t>1</a:t>
                      </a:r>
                    </a:p>
                  </a:txBody>
                  <a:tcPr/>
                </a:tc>
                <a:tc>
                  <a:txBody>
                    <a:bodyPr/>
                    <a:lstStyle/>
                    <a:p>
                      <a:pPr algn="ctr"/>
                      <a:r>
                        <a:rPr lang="en-US"/>
                        <a:t>1</a:t>
                      </a:r>
                    </a:p>
                  </a:txBody>
                  <a:tcPr/>
                </a:tc>
                <a:tc>
                  <a:txBody>
                    <a:bodyPr/>
                    <a:lstStyle/>
                    <a:p>
                      <a:pPr algn="ctr"/>
                      <a:r>
                        <a:rPr lang="en-US"/>
                        <a:t>1</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extLst>
                  <a:ext uri="{0D108BD9-81ED-4DB2-BD59-A6C34878D82A}">
                    <a16:rowId xmlns:a16="http://schemas.microsoft.com/office/drawing/2014/main" val="1094939630"/>
                  </a:ext>
                </a:extLst>
              </a:tr>
            </a:tbl>
          </a:graphicData>
        </a:graphic>
      </p:graphicFrame>
      <p:graphicFrame>
        <p:nvGraphicFramePr>
          <p:cNvPr id="6" name="Table 5">
            <a:extLst>
              <a:ext uri="{FF2B5EF4-FFF2-40B4-BE49-F238E27FC236}">
                <a16:creationId xmlns:a16="http://schemas.microsoft.com/office/drawing/2014/main" id="{A9F77BB1-AAA5-9FED-1C3A-E23AB9C4D970}"/>
              </a:ext>
            </a:extLst>
          </p:cNvPr>
          <p:cNvGraphicFramePr>
            <a:graphicFrameLocks noGrp="1"/>
          </p:cNvGraphicFramePr>
          <p:nvPr/>
        </p:nvGraphicFramePr>
        <p:xfrm>
          <a:off x="952500" y="1425574"/>
          <a:ext cx="2580891" cy="4879592"/>
        </p:xfrm>
        <a:graphic>
          <a:graphicData uri="http://schemas.openxmlformats.org/drawingml/2006/table">
            <a:tbl>
              <a:tblPr firstRow="1" bandRow="1">
                <a:tableStyleId>{21E4AEA4-8DFA-4A89-87EB-49C32662AFE0}</a:tableStyleId>
              </a:tblPr>
              <a:tblGrid>
                <a:gridCol w="860297">
                  <a:extLst>
                    <a:ext uri="{9D8B030D-6E8A-4147-A177-3AD203B41FA5}">
                      <a16:colId xmlns:a16="http://schemas.microsoft.com/office/drawing/2014/main" val="3575442283"/>
                    </a:ext>
                  </a:extLst>
                </a:gridCol>
                <a:gridCol w="860297">
                  <a:extLst>
                    <a:ext uri="{9D8B030D-6E8A-4147-A177-3AD203B41FA5}">
                      <a16:colId xmlns:a16="http://schemas.microsoft.com/office/drawing/2014/main" val="1827778674"/>
                    </a:ext>
                  </a:extLst>
                </a:gridCol>
                <a:gridCol w="860297">
                  <a:extLst>
                    <a:ext uri="{9D8B030D-6E8A-4147-A177-3AD203B41FA5}">
                      <a16:colId xmlns:a16="http://schemas.microsoft.com/office/drawing/2014/main" val="49517899"/>
                    </a:ext>
                  </a:extLst>
                </a:gridCol>
              </a:tblGrid>
              <a:tr h="529939">
                <a:tc>
                  <a:txBody>
                    <a:bodyPr/>
                    <a:lstStyle/>
                    <a:p>
                      <a:pPr algn="ctr"/>
                      <a:r>
                        <a:rPr lang="en-US"/>
                        <a:t>Input 1</a:t>
                      </a:r>
                    </a:p>
                  </a:txBody>
                  <a:tcPr/>
                </a:tc>
                <a:tc>
                  <a:txBody>
                    <a:bodyPr/>
                    <a:lstStyle/>
                    <a:p>
                      <a:pPr algn="ctr"/>
                      <a:r>
                        <a:rPr lang="en-US"/>
                        <a:t>Input 2</a:t>
                      </a:r>
                    </a:p>
                  </a:txBody>
                  <a:tcPr/>
                </a:tc>
                <a:tc>
                  <a:txBody>
                    <a:bodyPr/>
                    <a:lstStyle/>
                    <a:p>
                      <a:pPr algn="ctr"/>
                      <a:r>
                        <a:rPr lang="en-US"/>
                        <a:t>Input 3</a:t>
                      </a:r>
                    </a:p>
                  </a:txBody>
                  <a:tcPr/>
                </a:tc>
                <a:extLst>
                  <a:ext uri="{0D108BD9-81ED-4DB2-BD59-A6C34878D82A}">
                    <a16:rowId xmlns:a16="http://schemas.microsoft.com/office/drawing/2014/main" val="3966009779"/>
                  </a:ext>
                </a:extLst>
              </a:tr>
              <a:tr h="529939">
                <a:tc>
                  <a:txBody>
                    <a:bodyPr/>
                    <a:lstStyle/>
                    <a:p>
                      <a:pPr algn="ctr"/>
                      <a:r>
                        <a:rPr lang="en-US"/>
                        <a:t>0</a:t>
                      </a:r>
                    </a:p>
                  </a:txBody>
                  <a:tcPr/>
                </a:tc>
                <a:tc>
                  <a:txBody>
                    <a:bodyPr/>
                    <a:lstStyle/>
                    <a:p>
                      <a:pPr algn="ctr"/>
                      <a:r>
                        <a:rPr lang="en-US"/>
                        <a:t>0</a:t>
                      </a:r>
                    </a:p>
                  </a:txBody>
                  <a:tcPr/>
                </a:tc>
                <a:tc>
                  <a:txBody>
                    <a:bodyPr/>
                    <a:lstStyle/>
                    <a:p>
                      <a:pPr algn="ctr"/>
                      <a:r>
                        <a:rPr lang="en-US"/>
                        <a:t>0</a:t>
                      </a:r>
                    </a:p>
                  </a:txBody>
                  <a:tcPr/>
                </a:tc>
                <a:extLst>
                  <a:ext uri="{0D108BD9-81ED-4DB2-BD59-A6C34878D82A}">
                    <a16:rowId xmlns:a16="http://schemas.microsoft.com/office/drawing/2014/main" val="2855232158"/>
                  </a:ext>
                </a:extLst>
              </a:tr>
              <a:tr h="529939">
                <a:tc>
                  <a:txBody>
                    <a:bodyPr/>
                    <a:lstStyle/>
                    <a:p>
                      <a:pPr algn="ctr"/>
                      <a:r>
                        <a:rPr lang="en-US"/>
                        <a:t>0</a:t>
                      </a:r>
                    </a:p>
                  </a:txBody>
                  <a:tcPr/>
                </a:tc>
                <a:tc>
                  <a:txBody>
                    <a:bodyPr/>
                    <a:lstStyle/>
                    <a:p>
                      <a:pPr algn="ctr"/>
                      <a:r>
                        <a:rPr lang="en-US"/>
                        <a:t>0</a:t>
                      </a:r>
                    </a:p>
                  </a:txBody>
                  <a:tcPr/>
                </a:tc>
                <a:tc>
                  <a:txBody>
                    <a:bodyPr/>
                    <a:lstStyle/>
                    <a:p>
                      <a:pPr algn="ctr"/>
                      <a:r>
                        <a:rPr lang="en-US"/>
                        <a:t>1</a:t>
                      </a:r>
                    </a:p>
                  </a:txBody>
                  <a:tcPr/>
                </a:tc>
                <a:extLst>
                  <a:ext uri="{0D108BD9-81ED-4DB2-BD59-A6C34878D82A}">
                    <a16:rowId xmlns:a16="http://schemas.microsoft.com/office/drawing/2014/main" val="2017659934"/>
                  </a:ext>
                </a:extLst>
              </a:tr>
              <a:tr h="529939">
                <a:tc>
                  <a:txBody>
                    <a:bodyPr/>
                    <a:lstStyle/>
                    <a:p>
                      <a:pPr algn="ctr"/>
                      <a:r>
                        <a:rPr lang="en-US"/>
                        <a:t>0</a:t>
                      </a:r>
                    </a:p>
                  </a:txBody>
                  <a:tcPr/>
                </a:tc>
                <a:tc>
                  <a:txBody>
                    <a:bodyPr/>
                    <a:lstStyle/>
                    <a:p>
                      <a:pPr algn="ctr"/>
                      <a:r>
                        <a:rPr lang="en-US"/>
                        <a:t>1</a:t>
                      </a:r>
                    </a:p>
                  </a:txBody>
                  <a:tcPr/>
                </a:tc>
                <a:tc>
                  <a:txBody>
                    <a:bodyPr/>
                    <a:lstStyle/>
                    <a:p>
                      <a:pPr algn="ctr"/>
                      <a:r>
                        <a:rPr lang="en-US"/>
                        <a:t>0</a:t>
                      </a:r>
                    </a:p>
                  </a:txBody>
                  <a:tcPr/>
                </a:tc>
                <a:extLst>
                  <a:ext uri="{0D108BD9-81ED-4DB2-BD59-A6C34878D82A}">
                    <a16:rowId xmlns:a16="http://schemas.microsoft.com/office/drawing/2014/main" val="2437950624"/>
                  </a:ext>
                </a:extLst>
              </a:tr>
              <a:tr h="529939">
                <a:tc>
                  <a:txBody>
                    <a:bodyPr/>
                    <a:lstStyle/>
                    <a:p>
                      <a:pPr algn="ctr"/>
                      <a:r>
                        <a:rPr lang="en-US"/>
                        <a:t>0</a:t>
                      </a:r>
                    </a:p>
                  </a:txBody>
                  <a:tcPr/>
                </a:tc>
                <a:tc>
                  <a:txBody>
                    <a:bodyPr/>
                    <a:lstStyle/>
                    <a:p>
                      <a:pPr algn="ctr"/>
                      <a:r>
                        <a:rPr lang="en-US"/>
                        <a:t>1</a:t>
                      </a:r>
                    </a:p>
                  </a:txBody>
                  <a:tcPr/>
                </a:tc>
                <a:tc>
                  <a:txBody>
                    <a:bodyPr/>
                    <a:lstStyle/>
                    <a:p>
                      <a:pPr algn="ctr"/>
                      <a:r>
                        <a:rPr lang="en-US"/>
                        <a:t>1</a:t>
                      </a:r>
                    </a:p>
                  </a:txBody>
                  <a:tcPr/>
                </a:tc>
                <a:extLst>
                  <a:ext uri="{0D108BD9-81ED-4DB2-BD59-A6C34878D82A}">
                    <a16:rowId xmlns:a16="http://schemas.microsoft.com/office/drawing/2014/main" val="841211274"/>
                  </a:ext>
                </a:extLst>
              </a:tr>
              <a:tr h="529939">
                <a:tc>
                  <a:txBody>
                    <a:bodyPr/>
                    <a:lstStyle/>
                    <a:p>
                      <a:pPr algn="ctr"/>
                      <a:r>
                        <a:rPr lang="en-US"/>
                        <a:t>1</a:t>
                      </a:r>
                    </a:p>
                  </a:txBody>
                  <a:tcPr/>
                </a:tc>
                <a:tc>
                  <a:txBody>
                    <a:bodyPr/>
                    <a:lstStyle/>
                    <a:p>
                      <a:pPr algn="ctr"/>
                      <a:r>
                        <a:rPr lang="en-US"/>
                        <a:t>0</a:t>
                      </a:r>
                    </a:p>
                  </a:txBody>
                  <a:tcPr/>
                </a:tc>
                <a:tc>
                  <a:txBody>
                    <a:bodyPr/>
                    <a:lstStyle/>
                    <a:p>
                      <a:pPr algn="ctr"/>
                      <a:r>
                        <a:rPr lang="en-US"/>
                        <a:t>0</a:t>
                      </a:r>
                    </a:p>
                  </a:txBody>
                  <a:tcPr/>
                </a:tc>
                <a:extLst>
                  <a:ext uri="{0D108BD9-81ED-4DB2-BD59-A6C34878D82A}">
                    <a16:rowId xmlns:a16="http://schemas.microsoft.com/office/drawing/2014/main" val="1616107068"/>
                  </a:ext>
                </a:extLst>
              </a:tr>
              <a:tr h="529939">
                <a:tc>
                  <a:txBody>
                    <a:bodyPr/>
                    <a:lstStyle/>
                    <a:p>
                      <a:pPr algn="ctr"/>
                      <a:r>
                        <a:rPr lang="en-US"/>
                        <a:t>1</a:t>
                      </a:r>
                    </a:p>
                  </a:txBody>
                  <a:tcPr/>
                </a:tc>
                <a:tc>
                  <a:txBody>
                    <a:bodyPr/>
                    <a:lstStyle/>
                    <a:p>
                      <a:pPr algn="ctr"/>
                      <a:r>
                        <a:rPr lang="en-US"/>
                        <a:t>0</a:t>
                      </a:r>
                    </a:p>
                  </a:txBody>
                  <a:tcPr/>
                </a:tc>
                <a:tc>
                  <a:txBody>
                    <a:bodyPr/>
                    <a:lstStyle/>
                    <a:p>
                      <a:pPr algn="ctr"/>
                      <a:r>
                        <a:rPr lang="en-US"/>
                        <a:t>1</a:t>
                      </a:r>
                    </a:p>
                  </a:txBody>
                  <a:tcPr/>
                </a:tc>
                <a:extLst>
                  <a:ext uri="{0D108BD9-81ED-4DB2-BD59-A6C34878D82A}">
                    <a16:rowId xmlns:a16="http://schemas.microsoft.com/office/drawing/2014/main" val="565929318"/>
                  </a:ext>
                </a:extLst>
              </a:tr>
              <a:tr h="529939">
                <a:tc>
                  <a:txBody>
                    <a:bodyPr/>
                    <a:lstStyle/>
                    <a:p>
                      <a:pPr algn="ctr"/>
                      <a:r>
                        <a:rPr lang="en-US"/>
                        <a:t>1</a:t>
                      </a:r>
                    </a:p>
                  </a:txBody>
                  <a:tcPr/>
                </a:tc>
                <a:tc>
                  <a:txBody>
                    <a:bodyPr/>
                    <a:lstStyle/>
                    <a:p>
                      <a:pPr algn="ctr"/>
                      <a:r>
                        <a:rPr lang="en-US"/>
                        <a:t>1</a:t>
                      </a:r>
                    </a:p>
                  </a:txBody>
                  <a:tcPr/>
                </a:tc>
                <a:tc>
                  <a:txBody>
                    <a:bodyPr/>
                    <a:lstStyle/>
                    <a:p>
                      <a:pPr algn="ctr"/>
                      <a:r>
                        <a:rPr lang="en-US"/>
                        <a:t>0</a:t>
                      </a:r>
                    </a:p>
                  </a:txBody>
                  <a:tcPr/>
                </a:tc>
                <a:extLst>
                  <a:ext uri="{0D108BD9-81ED-4DB2-BD59-A6C34878D82A}">
                    <a16:rowId xmlns:a16="http://schemas.microsoft.com/office/drawing/2014/main" val="2720383529"/>
                  </a:ext>
                </a:extLst>
              </a:tr>
              <a:tr h="529939">
                <a:tc>
                  <a:txBody>
                    <a:bodyPr/>
                    <a:lstStyle/>
                    <a:p>
                      <a:pPr algn="ctr"/>
                      <a:r>
                        <a:rPr lang="en-US"/>
                        <a:t>1</a:t>
                      </a:r>
                    </a:p>
                  </a:txBody>
                  <a:tcPr/>
                </a:tc>
                <a:tc>
                  <a:txBody>
                    <a:bodyPr/>
                    <a:lstStyle/>
                    <a:p>
                      <a:pPr algn="ctr"/>
                      <a:r>
                        <a:rPr lang="en-US"/>
                        <a:t>1</a:t>
                      </a:r>
                    </a:p>
                  </a:txBody>
                  <a:tcPr/>
                </a:tc>
                <a:tc>
                  <a:txBody>
                    <a:bodyPr/>
                    <a:lstStyle/>
                    <a:p>
                      <a:pPr algn="ctr"/>
                      <a:r>
                        <a:rPr lang="en-US"/>
                        <a:t>1</a:t>
                      </a:r>
                    </a:p>
                  </a:txBody>
                  <a:tcPr/>
                </a:tc>
                <a:extLst>
                  <a:ext uri="{0D108BD9-81ED-4DB2-BD59-A6C34878D82A}">
                    <a16:rowId xmlns:a16="http://schemas.microsoft.com/office/drawing/2014/main" val="3872466033"/>
                  </a:ext>
                </a:extLst>
              </a:tr>
            </a:tbl>
          </a:graphicData>
        </a:graphic>
      </p:graphicFrame>
      <p:sp>
        <p:nvSpPr>
          <p:cNvPr id="3" name="Slide Number Placeholder 2">
            <a:extLst>
              <a:ext uri="{FF2B5EF4-FFF2-40B4-BE49-F238E27FC236}">
                <a16:creationId xmlns:a16="http://schemas.microsoft.com/office/drawing/2014/main" id="{C1545471-EC61-BA30-EC96-A4809ACCCAA2}"/>
              </a:ext>
            </a:extLst>
          </p:cNvPr>
          <p:cNvSpPr>
            <a:spLocks noGrp="1"/>
          </p:cNvSpPr>
          <p:nvPr>
            <p:ph type="sldNum" sz="quarter" idx="12"/>
          </p:nvPr>
        </p:nvSpPr>
        <p:spPr/>
        <p:txBody>
          <a:bodyPr/>
          <a:lstStyle/>
          <a:p>
            <a:fld id="{2731E1F7-1659-4E05-9C86-B889427470BB}" type="slidenum">
              <a:rPr lang="en-US" smtClean="0"/>
              <a:t>16</a:t>
            </a:fld>
            <a:endParaRPr lang="en-US"/>
          </a:p>
        </p:txBody>
      </p:sp>
    </p:spTree>
    <p:extLst>
      <p:ext uri="{BB962C8B-B14F-4D97-AF65-F5344CB8AC3E}">
        <p14:creationId xmlns:p14="http://schemas.microsoft.com/office/powerpoint/2010/main" val="1026360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EB754A5-900B-416E-AA2B-F0EBD918A6ED}"/>
              </a:ext>
            </a:extLst>
          </p:cNvPr>
          <p:cNvSpPr>
            <a:spLocks noGrp="1"/>
          </p:cNvSpPr>
          <p:nvPr>
            <p:ph type="title"/>
          </p:nvPr>
        </p:nvSpPr>
        <p:spPr/>
        <p:txBody>
          <a:bodyPr/>
          <a:lstStyle/>
          <a:p>
            <a:r>
              <a:rPr lang="en-US"/>
              <a:t>A dense neural network</a:t>
            </a:r>
          </a:p>
        </p:txBody>
      </p:sp>
      <p:sp>
        <p:nvSpPr>
          <p:cNvPr id="3" name="Slide Number Placeholder 2">
            <a:extLst>
              <a:ext uri="{FF2B5EF4-FFF2-40B4-BE49-F238E27FC236}">
                <a16:creationId xmlns:a16="http://schemas.microsoft.com/office/drawing/2014/main" id="{40CBE806-AF8D-E66A-BA31-F60C16081A1F}"/>
              </a:ext>
            </a:extLst>
          </p:cNvPr>
          <p:cNvSpPr>
            <a:spLocks noGrp="1"/>
          </p:cNvSpPr>
          <p:nvPr>
            <p:ph type="sldNum" sz="quarter" idx="12"/>
          </p:nvPr>
        </p:nvSpPr>
        <p:spPr/>
        <p:txBody>
          <a:bodyPr/>
          <a:lstStyle/>
          <a:p>
            <a:fld id="{2731E1F7-1659-4E05-9C86-B889427470BB}" type="slidenum">
              <a:rPr lang="en-US" smtClean="0"/>
              <a:t>17</a:t>
            </a:fld>
            <a:endParaRPr lang="en-US"/>
          </a:p>
        </p:txBody>
      </p:sp>
      <p:pic>
        <p:nvPicPr>
          <p:cNvPr id="4" name="Picture 3">
            <a:extLst>
              <a:ext uri="{FF2B5EF4-FFF2-40B4-BE49-F238E27FC236}">
                <a16:creationId xmlns:a16="http://schemas.microsoft.com/office/drawing/2014/main" id="{D4D8628B-7E67-BF66-5E68-F617773371D5}"/>
              </a:ext>
            </a:extLst>
          </p:cNvPr>
          <p:cNvPicPr>
            <a:picLocks noChangeAspect="1"/>
          </p:cNvPicPr>
          <p:nvPr/>
        </p:nvPicPr>
        <p:blipFill>
          <a:blip r:embed="rId2"/>
          <a:stretch>
            <a:fillRect/>
          </a:stretch>
        </p:blipFill>
        <p:spPr>
          <a:xfrm>
            <a:off x="2019300" y="1327944"/>
            <a:ext cx="9334500" cy="5391150"/>
          </a:xfrm>
          <a:prstGeom prst="rect">
            <a:avLst/>
          </a:prstGeom>
        </p:spPr>
      </p:pic>
      <p:sp>
        <p:nvSpPr>
          <p:cNvPr id="6" name="TextBox 5">
            <a:extLst>
              <a:ext uri="{FF2B5EF4-FFF2-40B4-BE49-F238E27FC236}">
                <a16:creationId xmlns:a16="http://schemas.microsoft.com/office/drawing/2014/main" id="{7061059E-22B9-AB54-A506-4006C61B3DE2}"/>
              </a:ext>
            </a:extLst>
          </p:cNvPr>
          <p:cNvSpPr txBox="1"/>
          <p:nvPr/>
        </p:nvSpPr>
        <p:spPr>
          <a:xfrm>
            <a:off x="654039" y="2621819"/>
            <a:ext cx="2880917" cy="1754326"/>
          </a:xfrm>
          <a:prstGeom prst="rect">
            <a:avLst/>
          </a:prstGeom>
          <a:noFill/>
        </p:spPr>
        <p:txBody>
          <a:bodyPr wrap="none" rtlCol="0">
            <a:spAutoFit/>
          </a:bodyPr>
          <a:lstStyle/>
          <a:p>
            <a:r>
              <a:rPr lang="en-US"/>
              <a:t>3 inputs</a:t>
            </a:r>
          </a:p>
          <a:p>
            <a:r>
              <a:rPr lang="en-US"/>
              <a:t>8 outputs</a:t>
            </a:r>
          </a:p>
          <a:p>
            <a:r>
              <a:rPr lang="en-US"/>
              <a:t>1 hidden layer</a:t>
            </a:r>
          </a:p>
          <a:p>
            <a:endParaRPr lang="en-US"/>
          </a:p>
          <a:p>
            <a:r>
              <a:rPr lang="en-US"/>
              <a:t>Number of Weights = </a:t>
            </a:r>
          </a:p>
          <a:p>
            <a:r>
              <a:rPr lang="en-US"/>
              <a:t>	3 x 8 x 8 x 8 = 1532</a:t>
            </a:r>
          </a:p>
        </p:txBody>
      </p:sp>
    </p:spTree>
    <p:extLst>
      <p:ext uri="{BB962C8B-B14F-4D97-AF65-F5344CB8AC3E}">
        <p14:creationId xmlns:p14="http://schemas.microsoft.com/office/powerpoint/2010/main" val="3071490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3C307-568D-18BC-1276-B4ED9E49255C}"/>
              </a:ext>
            </a:extLst>
          </p:cNvPr>
          <p:cNvSpPr>
            <a:spLocks noGrp="1"/>
          </p:cNvSpPr>
          <p:nvPr>
            <p:ph type="title"/>
          </p:nvPr>
        </p:nvSpPr>
        <p:spPr/>
        <p:txBody>
          <a:bodyPr>
            <a:normAutofit/>
          </a:bodyPr>
          <a:lstStyle/>
          <a:p>
            <a:r>
              <a:rPr lang="en-US" dirty="0"/>
              <a:t>Word2Vec </a:t>
            </a:r>
            <a:br>
              <a:rPr lang="en-US" dirty="0"/>
            </a:br>
            <a:r>
              <a:rPr lang="en-US" sz="3100" dirty="0"/>
              <a:t>an early example of embedding changing words into vectors</a:t>
            </a:r>
          </a:p>
        </p:txBody>
      </p:sp>
      <p:sp>
        <p:nvSpPr>
          <p:cNvPr id="4" name="Content Placeholder 3">
            <a:extLst>
              <a:ext uri="{FF2B5EF4-FFF2-40B4-BE49-F238E27FC236}">
                <a16:creationId xmlns:a16="http://schemas.microsoft.com/office/drawing/2014/main" id="{EC9F4DB0-6340-1AC1-1A61-ED62081AD46B}"/>
              </a:ext>
            </a:extLst>
          </p:cNvPr>
          <p:cNvSpPr>
            <a:spLocks noGrp="1"/>
          </p:cNvSpPr>
          <p:nvPr>
            <p:ph idx="1"/>
          </p:nvPr>
        </p:nvSpPr>
        <p:spPr/>
        <p:txBody>
          <a:bodyPr/>
          <a:lstStyle/>
          <a:p>
            <a:r>
              <a:rPr lang="en-US" dirty="0"/>
              <a:t>Word2Vec is a program created in 2013 by Tomas </a:t>
            </a:r>
            <a:r>
              <a:rPr lang="en-US" dirty="0" err="1"/>
              <a:t>Mikolov</a:t>
            </a:r>
            <a:r>
              <a:rPr lang="en-US" dirty="0"/>
              <a:t> and other at Google.</a:t>
            </a:r>
          </a:p>
          <a:p>
            <a:r>
              <a:rPr lang="en-US" dirty="0"/>
              <a:t>It uses to algorithm </a:t>
            </a:r>
          </a:p>
          <a:p>
            <a:pPr lvl="1"/>
            <a:r>
              <a:rPr lang="en-US" dirty="0"/>
              <a:t>“Continuous Bag of Words” – to predict the next word in a sentence</a:t>
            </a:r>
          </a:p>
          <a:p>
            <a:pPr lvl="1"/>
            <a:r>
              <a:rPr lang="en-US" dirty="0"/>
              <a:t>“Skip-Gram” – predicts words missing in a sentence give the context</a:t>
            </a:r>
          </a:p>
          <a:p>
            <a:r>
              <a:rPr lang="en-US" dirty="0"/>
              <a:t>Training is done using positive and negative examples to capture semantic and syntactic relationships</a:t>
            </a:r>
          </a:p>
          <a:p>
            <a:pPr marL="0" indent="0">
              <a:buNone/>
            </a:pPr>
            <a:endParaRPr lang="en-US" dirty="0"/>
          </a:p>
        </p:txBody>
      </p:sp>
      <p:sp>
        <p:nvSpPr>
          <p:cNvPr id="3" name="Slide Number Placeholder 2">
            <a:extLst>
              <a:ext uri="{FF2B5EF4-FFF2-40B4-BE49-F238E27FC236}">
                <a16:creationId xmlns:a16="http://schemas.microsoft.com/office/drawing/2014/main" id="{1CD46D84-EDCB-DB0D-8CC4-D7D8144AFD10}"/>
              </a:ext>
            </a:extLst>
          </p:cNvPr>
          <p:cNvSpPr>
            <a:spLocks noGrp="1"/>
          </p:cNvSpPr>
          <p:nvPr>
            <p:ph type="sldNum" sz="quarter" idx="12"/>
          </p:nvPr>
        </p:nvSpPr>
        <p:spPr/>
        <p:txBody>
          <a:bodyPr/>
          <a:lstStyle/>
          <a:p>
            <a:fld id="{55762944-E8C6-4787-8CEB-9EE3E0754383}" type="slidenum">
              <a:rPr lang="en-US" smtClean="0"/>
              <a:t>18</a:t>
            </a:fld>
            <a:endParaRPr lang="en-US"/>
          </a:p>
        </p:txBody>
      </p:sp>
    </p:spTree>
    <p:extLst>
      <p:ext uri="{BB962C8B-B14F-4D97-AF65-F5344CB8AC3E}">
        <p14:creationId xmlns:p14="http://schemas.microsoft.com/office/powerpoint/2010/main" val="1050277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58531-989C-70C0-F602-E26BA16B5330}"/>
              </a:ext>
            </a:extLst>
          </p:cNvPr>
          <p:cNvSpPr>
            <a:spLocks noGrp="1"/>
          </p:cNvSpPr>
          <p:nvPr>
            <p:ph type="title"/>
          </p:nvPr>
        </p:nvSpPr>
        <p:spPr/>
        <p:txBody>
          <a:bodyPr/>
          <a:lstStyle/>
          <a:p>
            <a:r>
              <a:rPr lang="en-US" dirty="0"/>
              <a:t>An Example of Word2Vect</a:t>
            </a:r>
          </a:p>
        </p:txBody>
      </p:sp>
      <p:sp>
        <p:nvSpPr>
          <p:cNvPr id="3" name="Content Placeholder 2">
            <a:extLst>
              <a:ext uri="{FF2B5EF4-FFF2-40B4-BE49-F238E27FC236}">
                <a16:creationId xmlns:a16="http://schemas.microsoft.com/office/drawing/2014/main" id="{3437B429-B85D-C7B8-9E89-29DBD1DC8F47}"/>
              </a:ext>
            </a:extLst>
          </p:cNvPr>
          <p:cNvSpPr>
            <a:spLocks noGrp="1"/>
          </p:cNvSpPr>
          <p:nvPr>
            <p:ph idx="1"/>
          </p:nvPr>
        </p:nvSpPr>
        <p:spPr/>
        <p:txBody>
          <a:bodyPr/>
          <a:lstStyle/>
          <a:p>
            <a:r>
              <a:rPr lang="en-US" dirty="0"/>
              <a:t>The word “Apple” becomes:  [ 0.64158976, -0.21014647,  0.588113  , ..., -0.40470958, 0.99179345,  0.76531297]</a:t>
            </a:r>
          </a:p>
          <a:p>
            <a:r>
              <a:rPr lang="en-US" dirty="0"/>
              <a:t>The word “Orange” becomes: [-0.08535365, -0.31420925, -0.09664118, ...,  0.5893312 , 0.44359636,  0.20136227]</a:t>
            </a:r>
          </a:p>
          <a:p>
            <a:pPr marL="0" indent="0">
              <a:buNone/>
            </a:pPr>
            <a:endParaRPr lang="en-US" dirty="0"/>
          </a:p>
          <a:p>
            <a:pPr marL="0" indent="0">
              <a:buNone/>
            </a:pPr>
            <a:r>
              <a:rPr lang="en-US" dirty="0"/>
              <a:t>These don’t look very similar – but if you measure the distance between them using  a technique called “cosine similarity”, they are very close together compared to other words.</a:t>
            </a:r>
          </a:p>
        </p:txBody>
      </p:sp>
      <p:sp>
        <p:nvSpPr>
          <p:cNvPr id="4" name="Slide Number Placeholder 3">
            <a:extLst>
              <a:ext uri="{FF2B5EF4-FFF2-40B4-BE49-F238E27FC236}">
                <a16:creationId xmlns:a16="http://schemas.microsoft.com/office/drawing/2014/main" id="{B7BCCE17-AB17-EF87-ECC7-3E9F3C980059}"/>
              </a:ext>
            </a:extLst>
          </p:cNvPr>
          <p:cNvSpPr>
            <a:spLocks noGrp="1"/>
          </p:cNvSpPr>
          <p:nvPr>
            <p:ph type="sldNum" sz="quarter" idx="12"/>
          </p:nvPr>
        </p:nvSpPr>
        <p:spPr/>
        <p:txBody>
          <a:bodyPr/>
          <a:lstStyle/>
          <a:p>
            <a:fld id="{55762944-E8C6-4787-8CEB-9EE3E0754383}" type="slidenum">
              <a:rPr lang="en-US" smtClean="0"/>
              <a:t>19</a:t>
            </a:fld>
            <a:endParaRPr lang="en-US"/>
          </a:p>
        </p:txBody>
      </p:sp>
    </p:spTree>
    <p:extLst>
      <p:ext uri="{BB962C8B-B14F-4D97-AF65-F5344CB8AC3E}">
        <p14:creationId xmlns:p14="http://schemas.microsoft.com/office/powerpoint/2010/main" val="37663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D6946-99B6-05F2-E045-DFE1927BC78B}"/>
              </a:ext>
            </a:extLst>
          </p:cNvPr>
          <p:cNvSpPr>
            <a:spLocks noGrp="1"/>
          </p:cNvSpPr>
          <p:nvPr>
            <p:ph type="title"/>
          </p:nvPr>
        </p:nvSpPr>
        <p:spPr/>
        <p:txBody>
          <a:bodyPr/>
          <a:lstStyle/>
          <a:p>
            <a:r>
              <a:rPr lang="en-US" dirty="0"/>
              <a:t>The Plan</a:t>
            </a:r>
          </a:p>
        </p:txBody>
      </p:sp>
      <p:sp>
        <p:nvSpPr>
          <p:cNvPr id="3" name="Content Placeholder 2">
            <a:extLst>
              <a:ext uri="{FF2B5EF4-FFF2-40B4-BE49-F238E27FC236}">
                <a16:creationId xmlns:a16="http://schemas.microsoft.com/office/drawing/2014/main" id="{BA3873C5-2C91-B4E1-8AF1-469AB317686A}"/>
              </a:ext>
            </a:extLst>
          </p:cNvPr>
          <p:cNvSpPr>
            <a:spLocks noGrp="1"/>
          </p:cNvSpPr>
          <p:nvPr>
            <p:ph idx="1"/>
          </p:nvPr>
        </p:nvSpPr>
        <p:spPr/>
        <p:txBody>
          <a:bodyPr/>
          <a:lstStyle/>
          <a:p>
            <a:r>
              <a:rPr lang="en-US" dirty="0"/>
              <a:t>How does Deep Learning and LLM systems work</a:t>
            </a:r>
          </a:p>
          <a:p>
            <a:r>
              <a:rPr lang="en-US" dirty="0"/>
              <a:t>Benchmarks and recent progress on Foundation Models</a:t>
            </a:r>
          </a:p>
          <a:p>
            <a:r>
              <a:rPr lang="en-US" dirty="0"/>
              <a:t>Using AI as a Data Scientist</a:t>
            </a:r>
          </a:p>
          <a:p>
            <a:pPr lvl="1"/>
            <a:r>
              <a:rPr lang="en-US" dirty="0"/>
              <a:t>Applications</a:t>
            </a:r>
          </a:p>
          <a:p>
            <a:pPr lvl="1"/>
            <a:r>
              <a:rPr lang="en-US" dirty="0"/>
              <a:t>Ethics</a:t>
            </a:r>
          </a:p>
          <a:p>
            <a:pPr lvl="1"/>
            <a:r>
              <a:rPr lang="en-US" dirty="0"/>
              <a:t>Implications </a:t>
            </a:r>
          </a:p>
        </p:txBody>
      </p:sp>
      <p:sp>
        <p:nvSpPr>
          <p:cNvPr id="4" name="Slide Number Placeholder 3">
            <a:extLst>
              <a:ext uri="{FF2B5EF4-FFF2-40B4-BE49-F238E27FC236}">
                <a16:creationId xmlns:a16="http://schemas.microsoft.com/office/drawing/2014/main" id="{41D1A13F-A94B-33DC-F0A2-CFD2EAF5E8CC}"/>
              </a:ext>
            </a:extLst>
          </p:cNvPr>
          <p:cNvSpPr>
            <a:spLocks noGrp="1"/>
          </p:cNvSpPr>
          <p:nvPr>
            <p:ph type="sldNum" sz="quarter" idx="12"/>
          </p:nvPr>
        </p:nvSpPr>
        <p:spPr/>
        <p:txBody>
          <a:bodyPr/>
          <a:lstStyle/>
          <a:p>
            <a:fld id="{55762944-E8C6-4787-8CEB-9EE3E0754383}" type="slidenum">
              <a:rPr lang="en-US" smtClean="0"/>
              <a:t>2</a:t>
            </a:fld>
            <a:endParaRPr lang="en-US"/>
          </a:p>
        </p:txBody>
      </p:sp>
    </p:spTree>
    <p:extLst>
      <p:ext uri="{BB962C8B-B14F-4D97-AF65-F5344CB8AC3E}">
        <p14:creationId xmlns:p14="http://schemas.microsoft.com/office/powerpoint/2010/main" val="33250718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7DFCF-2C77-8FB9-B9B2-F906B23BE08B}"/>
              </a:ext>
            </a:extLst>
          </p:cNvPr>
          <p:cNvSpPr>
            <a:spLocks noGrp="1"/>
          </p:cNvSpPr>
          <p:nvPr>
            <p:ph type="title"/>
          </p:nvPr>
        </p:nvSpPr>
        <p:spPr/>
        <p:txBody>
          <a:bodyPr/>
          <a:lstStyle/>
          <a:p>
            <a:r>
              <a:rPr lang="en-US" dirty="0"/>
              <a:t>Cosine similarity table between some common words</a:t>
            </a:r>
          </a:p>
        </p:txBody>
      </p:sp>
      <p:pic>
        <p:nvPicPr>
          <p:cNvPr id="6" name="Content Placeholder 5">
            <a:extLst>
              <a:ext uri="{FF2B5EF4-FFF2-40B4-BE49-F238E27FC236}">
                <a16:creationId xmlns:a16="http://schemas.microsoft.com/office/drawing/2014/main" id="{F57C4F08-A89F-B14B-9622-E0097112B77B}"/>
              </a:ext>
            </a:extLst>
          </p:cNvPr>
          <p:cNvPicPr>
            <a:picLocks noGrp="1" noChangeAspect="1"/>
          </p:cNvPicPr>
          <p:nvPr>
            <p:ph idx="1"/>
          </p:nvPr>
        </p:nvPicPr>
        <p:blipFill>
          <a:blip r:embed="rId2"/>
          <a:stretch>
            <a:fillRect/>
          </a:stretch>
        </p:blipFill>
        <p:spPr>
          <a:xfrm>
            <a:off x="1264921" y="1825625"/>
            <a:ext cx="9662158" cy="4351338"/>
          </a:xfrm>
        </p:spPr>
      </p:pic>
      <p:sp>
        <p:nvSpPr>
          <p:cNvPr id="4" name="Slide Number Placeholder 3">
            <a:extLst>
              <a:ext uri="{FF2B5EF4-FFF2-40B4-BE49-F238E27FC236}">
                <a16:creationId xmlns:a16="http://schemas.microsoft.com/office/drawing/2014/main" id="{0797FEB8-0BCB-8699-81C5-2019C14B55D5}"/>
              </a:ext>
            </a:extLst>
          </p:cNvPr>
          <p:cNvSpPr>
            <a:spLocks noGrp="1"/>
          </p:cNvSpPr>
          <p:nvPr>
            <p:ph type="sldNum" sz="quarter" idx="12"/>
          </p:nvPr>
        </p:nvSpPr>
        <p:spPr/>
        <p:txBody>
          <a:bodyPr/>
          <a:lstStyle/>
          <a:p>
            <a:fld id="{55762944-E8C6-4787-8CEB-9EE3E0754383}" type="slidenum">
              <a:rPr lang="en-US" smtClean="0"/>
              <a:t>20</a:t>
            </a:fld>
            <a:endParaRPr lang="en-US"/>
          </a:p>
        </p:txBody>
      </p:sp>
    </p:spTree>
    <p:extLst>
      <p:ext uri="{BB962C8B-B14F-4D97-AF65-F5344CB8AC3E}">
        <p14:creationId xmlns:p14="http://schemas.microsoft.com/office/powerpoint/2010/main" val="15234812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BA35A-B5EB-5F9E-6135-14C8DA85EC21}"/>
              </a:ext>
            </a:extLst>
          </p:cNvPr>
          <p:cNvSpPr>
            <a:spLocks noGrp="1"/>
          </p:cNvSpPr>
          <p:nvPr>
            <p:ph type="title"/>
          </p:nvPr>
        </p:nvSpPr>
        <p:spPr/>
        <p:txBody>
          <a:bodyPr/>
          <a:lstStyle/>
          <a:p>
            <a:r>
              <a:rPr lang="en-US" dirty="0"/>
              <a:t>Word Arithmetic</a:t>
            </a:r>
          </a:p>
        </p:txBody>
      </p:sp>
      <p:sp>
        <p:nvSpPr>
          <p:cNvPr id="3" name="Content Placeholder 2">
            <a:extLst>
              <a:ext uri="{FF2B5EF4-FFF2-40B4-BE49-F238E27FC236}">
                <a16:creationId xmlns:a16="http://schemas.microsoft.com/office/drawing/2014/main" id="{8C42DD38-C779-3A00-415F-1E248C9BCF47}"/>
              </a:ext>
            </a:extLst>
          </p:cNvPr>
          <p:cNvSpPr>
            <a:spLocks noGrp="1"/>
          </p:cNvSpPr>
          <p:nvPr>
            <p:ph idx="1"/>
          </p:nvPr>
        </p:nvSpPr>
        <p:spPr/>
        <p:txBody>
          <a:bodyPr/>
          <a:lstStyle/>
          <a:p>
            <a:r>
              <a:rPr lang="en-US" b="0" i="0" dirty="0">
                <a:solidFill>
                  <a:srgbClr val="1F1F1F"/>
                </a:solidFill>
                <a:effectLst/>
                <a:latin typeface="Courier New" panose="02070309020205020404" pitchFamily="49" charset="0"/>
              </a:rPr>
              <a:t>Result of 'president - country + company': ['company', '</a:t>
            </a:r>
            <a:r>
              <a:rPr lang="en-US" b="0" i="0" dirty="0" err="1">
                <a:solidFill>
                  <a:srgbClr val="1F1F1F"/>
                </a:solidFill>
                <a:effectLst/>
                <a:latin typeface="Courier New" panose="02070309020205020404" pitchFamily="49" charset="0"/>
              </a:rPr>
              <a:t>ceo</a:t>
            </a:r>
            <a:r>
              <a:rPr lang="en-US" b="0" i="0" dirty="0">
                <a:solidFill>
                  <a:srgbClr val="1F1F1F"/>
                </a:solidFill>
                <a:effectLst/>
                <a:latin typeface="Courier New" panose="02070309020205020404" pitchFamily="49" charset="0"/>
              </a:rPr>
              <a:t>', 'corporation', 'president', 'executive’] </a:t>
            </a:r>
          </a:p>
          <a:p>
            <a:r>
              <a:rPr lang="en-US" b="0" i="0" dirty="0">
                <a:solidFill>
                  <a:srgbClr val="1F1F1F"/>
                </a:solidFill>
                <a:effectLst/>
                <a:latin typeface="Courier New" panose="02070309020205020404" pitchFamily="49" charset="0"/>
              </a:rPr>
              <a:t>Result of 'king - man + woman': ['queen', '</a:t>
            </a:r>
            <a:r>
              <a:rPr lang="en-US" b="0" i="0" dirty="0" err="1">
                <a:solidFill>
                  <a:srgbClr val="1F1F1F"/>
                </a:solidFill>
                <a:effectLst/>
                <a:latin typeface="Courier New" panose="02070309020205020404" pitchFamily="49" charset="0"/>
              </a:rPr>
              <a:t>elizabeth</a:t>
            </a:r>
            <a:r>
              <a:rPr lang="en-US" b="0" i="0" dirty="0">
                <a:solidFill>
                  <a:srgbClr val="1F1F1F"/>
                </a:solidFill>
                <a:effectLst/>
                <a:latin typeface="Courier New" panose="02070309020205020404" pitchFamily="49" charset="0"/>
              </a:rPr>
              <a:t>', 'princess', 'woman', 'her']</a:t>
            </a:r>
            <a:endParaRPr lang="en-US" dirty="0"/>
          </a:p>
        </p:txBody>
      </p:sp>
      <p:sp>
        <p:nvSpPr>
          <p:cNvPr id="4" name="Slide Number Placeholder 3">
            <a:extLst>
              <a:ext uri="{FF2B5EF4-FFF2-40B4-BE49-F238E27FC236}">
                <a16:creationId xmlns:a16="http://schemas.microsoft.com/office/drawing/2014/main" id="{0B08F020-4CE9-C8DB-C440-257B229ACAD4}"/>
              </a:ext>
            </a:extLst>
          </p:cNvPr>
          <p:cNvSpPr>
            <a:spLocks noGrp="1"/>
          </p:cNvSpPr>
          <p:nvPr>
            <p:ph type="sldNum" sz="quarter" idx="12"/>
          </p:nvPr>
        </p:nvSpPr>
        <p:spPr/>
        <p:txBody>
          <a:bodyPr/>
          <a:lstStyle/>
          <a:p>
            <a:fld id="{55762944-E8C6-4787-8CEB-9EE3E0754383}" type="slidenum">
              <a:rPr lang="en-US" smtClean="0"/>
              <a:t>21</a:t>
            </a:fld>
            <a:endParaRPr lang="en-US"/>
          </a:p>
        </p:txBody>
      </p:sp>
    </p:spTree>
    <p:extLst>
      <p:ext uri="{BB962C8B-B14F-4D97-AF65-F5344CB8AC3E}">
        <p14:creationId xmlns:p14="http://schemas.microsoft.com/office/powerpoint/2010/main" val="1214795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29AC7-8FEC-892D-7B2E-25D67C8165FE}"/>
              </a:ext>
            </a:extLst>
          </p:cNvPr>
          <p:cNvSpPr>
            <a:spLocks noGrp="1"/>
          </p:cNvSpPr>
          <p:nvPr>
            <p:ph type="title"/>
          </p:nvPr>
        </p:nvSpPr>
        <p:spPr/>
        <p:txBody>
          <a:bodyPr/>
          <a:lstStyle/>
          <a:p>
            <a:r>
              <a:rPr lang="en-US" dirty="0"/>
              <a:t>Document Similarity</a:t>
            </a:r>
          </a:p>
        </p:txBody>
      </p:sp>
      <p:sp>
        <p:nvSpPr>
          <p:cNvPr id="3" name="Content Placeholder 2">
            <a:extLst>
              <a:ext uri="{FF2B5EF4-FFF2-40B4-BE49-F238E27FC236}">
                <a16:creationId xmlns:a16="http://schemas.microsoft.com/office/drawing/2014/main" id="{3FE336F0-32B3-6B0A-AFF8-62F9FF238443}"/>
              </a:ext>
            </a:extLst>
          </p:cNvPr>
          <p:cNvSpPr>
            <a:spLocks noGrp="1"/>
          </p:cNvSpPr>
          <p:nvPr>
            <p:ph idx="1"/>
          </p:nvPr>
        </p:nvSpPr>
        <p:spPr/>
        <p:txBody>
          <a:bodyPr/>
          <a:lstStyle/>
          <a:p>
            <a:r>
              <a:rPr lang="en-US" dirty="0"/>
              <a:t>My student Ian Perry did an experiment to look at the similarity between AI summarized text and the human summaries of the same text.</a:t>
            </a:r>
          </a:p>
          <a:p>
            <a:r>
              <a:rPr lang="en-US" dirty="0"/>
              <a:t>100 Astrophysics papers on colliding galaxies were extract from ARXIV</a:t>
            </a:r>
          </a:p>
          <a:p>
            <a:r>
              <a:rPr lang="en-US" dirty="0"/>
              <a:t>The abstracts were separated from the main paper.</a:t>
            </a:r>
          </a:p>
          <a:p>
            <a:r>
              <a:rPr lang="en-US" dirty="0"/>
              <a:t>The AI created a summary of the main papers.</a:t>
            </a:r>
          </a:p>
          <a:p>
            <a:r>
              <a:rPr lang="en-US" dirty="0"/>
              <a:t>We did a comparison between the paper summaries by the AI and the original human created abstracts</a:t>
            </a:r>
          </a:p>
        </p:txBody>
      </p:sp>
      <p:sp>
        <p:nvSpPr>
          <p:cNvPr id="4" name="Slide Number Placeholder 3">
            <a:extLst>
              <a:ext uri="{FF2B5EF4-FFF2-40B4-BE49-F238E27FC236}">
                <a16:creationId xmlns:a16="http://schemas.microsoft.com/office/drawing/2014/main" id="{20532213-6903-C9DF-69CD-2F04F1D16076}"/>
              </a:ext>
            </a:extLst>
          </p:cNvPr>
          <p:cNvSpPr>
            <a:spLocks noGrp="1"/>
          </p:cNvSpPr>
          <p:nvPr>
            <p:ph type="sldNum" sz="quarter" idx="12"/>
          </p:nvPr>
        </p:nvSpPr>
        <p:spPr/>
        <p:txBody>
          <a:bodyPr/>
          <a:lstStyle/>
          <a:p>
            <a:fld id="{55762944-E8C6-4787-8CEB-9EE3E0754383}" type="slidenum">
              <a:rPr lang="en-US" smtClean="0"/>
              <a:t>22</a:t>
            </a:fld>
            <a:endParaRPr lang="en-US"/>
          </a:p>
        </p:txBody>
      </p:sp>
    </p:spTree>
    <p:extLst>
      <p:ext uri="{BB962C8B-B14F-4D97-AF65-F5344CB8AC3E}">
        <p14:creationId xmlns:p14="http://schemas.microsoft.com/office/powerpoint/2010/main" val="24770515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5C516-D6B8-9AD6-2F9F-D64E7A6AAA40}"/>
              </a:ext>
            </a:extLst>
          </p:cNvPr>
          <p:cNvSpPr>
            <a:spLocks noGrp="1"/>
          </p:cNvSpPr>
          <p:nvPr>
            <p:ph type="title"/>
          </p:nvPr>
        </p:nvSpPr>
        <p:spPr/>
        <p:txBody>
          <a:bodyPr/>
          <a:lstStyle/>
          <a:p>
            <a:r>
              <a:rPr lang="en-US" dirty="0"/>
              <a:t>Similarity score between AI summaries and human abstracts</a:t>
            </a:r>
          </a:p>
        </p:txBody>
      </p:sp>
      <p:pic>
        <p:nvPicPr>
          <p:cNvPr id="6" name="Content Placeholder 5">
            <a:extLst>
              <a:ext uri="{FF2B5EF4-FFF2-40B4-BE49-F238E27FC236}">
                <a16:creationId xmlns:a16="http://schemas.microsoft.com/office/drawing/2014/main" id="{26B23A5D-7185-D92C-D9CC-0ED85D013992}"/>
              </a:ext>
            </a:extLst>
          </p:cNvPr>
          <p:cNvPicPr>
            <a:picLocks noGrp="1" noChangeAspect="1"/>
          </p:cNvPicPr>
          <p:nvPr>
            <p:ph idx="1"/>
          </p:nvPr>
        </p:nvPicPr>
        <p:blipFill>
          <a:blip r:embed="rId2"/>
          <a:stretch>
            <a:fillRect/>
          </a:stretch>
        </p:blipFill>
        <p:spPr>
          <a:xfrm>
            <a:off x="3131683" y="1582216"/>
            <a:ext cx="5767329" cy="4583452"/>
          </a:xfrm>
        </p:spPr>
      </p:pic>
      <p:sp>
        <p:nvSpPr>
          <p:cNvPr id="4" name="Slide Number Placeholder 3">
            <a:extLst>
              <a:ext uri="{FF2B5EF4-FFF2-40B4-BE49-F238E27FC236}">
                <a16:creationId xmlns:a16="http://schemas.microsoft.com/office/drawing/2014/main" id="{277EA57F-A355-C7B2-4929-44A23C4F84F5}"/>
              </a:ext>
            </a:extLst>
          </p:cNvPr>
          <p:cNvSpPr>
            <a:spLocks noGrp="1"/>
          </p:cNvSpPr>
          <p:nvPr>
            <p:ph type="sldNum" sz="quarter" idx="12"/>
          </p:nvPr>
        </p:nvSpPr>
        <p:spPr/>
        <p:txBody>
          <a:bodyPr/>
          <a:lstStyle/>
          <a:p>
            <a:fld id="{55762944-E8C6-4787-8CEB-9EE3E0754383}" type="slidenum">
              <a:rPr lang="en-US" smtClean="0"/>
              <a:t>23</a:t>
            </a:fld>
            <a:endParaRPr lang="en-US"/>
          </a:p>
        </p:txBody>
      </p:sp>
      <p:sp>
        <p:nvSpPr>
          <p:cNvPr id="7" name="TextBox 6">
            <a:extLst>
              <a:ext uri="{FF2B5EF4-FFF2-40B4-BE49-F238E27FC236}">
                <a16:creationId xmlns:a16="http://schemas.microsoft.com/office/drawing/2014/main" id="{A4180471-E14C-36FC-3245-3F545AF8AA06}"/>
              </a:ext>
            </a:extLst>
          </p:cNvPr>
          <p:cNvSpPr txBox="1"/>
          <p:nvPr/>
        </p:nvSpPr>
        <p:spPr>
          <a:xfrm>
            <a:off x="4502332" y="6185772"/>
            <a:ext cx="2431820" cy="369332"/>
          </a:xfrm>
          <a:prstGeom prst="rect">
            <a:avLst/>
          </a:prstGeom>
          <a:noFill/>
        </p:spPr>
        <p:txBody>
          <a:bodyPr wrap="none" rtlCol="0">
            <a:spAutoFit/>
          </a:bodyPr>
          <a:lstStyle/>
          <a:p>
            <a:r>
              <a:rPr lang="en-US" dirty="0"/>
              <a:t>AI generated Summary</a:t>
            </a:r>
          </a:p>
        </p:txBody>
      </p:sp>
      <p:sp>
        <p:nvSpPr>
          <p:cNvPr id="8" name="TextBox 7">
            <a:extLst>
              <a:ext uri="{FF2B5EF4-FFF2-40B4-BE49-F238E27FC236}">
                <a16:creationId xmlns:a16="http://schemas.microsoft.com/office/drawing/2014/main" id="{2604514A-5410-FD8C-B768-23B2F1D46F98}"/>
              </a:ext>
            </a:extLst>
          </p:cNvPr>
          <p:cNvSpPr txBox="1"/>
          <p:nvPr/>
        </p:nvSpPr>
        <p:spPr>
          <a:xfrm rot="16200000">
            <a:off x="2040454" y="3387635"/>
            <a:ext cx="1813125" cy="369332"/>
          </a:xfrm>
          <a:prstGeom prst="rect">
            <a:avLst/>
          </a:prstGeom>
          <a:noFill/>
        </p:spPr>
        <p:txBody>
          <a:bodyPr wrap="none" rtlCol="0">
            <a:spAutoFit/>
          </a:bodyPr>
          <a:lstStyle/>
          <a:p>
            <a:r>
              <a:rPr lang="en-US" dirty="0"/>
              <a:t>Human Abstract</a:t>
            </a:r>
          </a:p>
        </p:txBody>
      </p:sp>
    </p:spTree>
    <p:extLst>
      <p:ext uri="{BB962C8B-B14F-4D97-AF65-F5344CB8AC3E}">
        <p14:creationId xmlns:p14="http://schemas.microsoft.com/office/powerpoint/2010/main" val="27079480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DFD58-4779-1C1E-38D8-0291679BA1A5}"/>
              </a:ext>
            </a:extLst>
          </p:cNvPr>
          <p:cNvSpPr>
            <a:spLocks noGrp="1"/>
          </p:cNvSpPr>
          <p:nvPr>
            <p:ph type="title"/>
          </p:nvPr>
        </p:nvSpPr>
        <p:spPr/>
        <p:txBody>
          <a:bodyPr/>
          <a:lstStyle/>
          <a:p>
            <a:r>
              <a:rPr lang="en-US" dirty="0" err="1"/>
              <a:t>Similarites</a:t>
            </a:r>
            <a:r>
              <a:rPr lang="en-US" dirty="0"/>
              <a:t> between actual matches and non-matches</a:t>
            </a:r>
          </a:p>
        </p:txBody>
      </p:sp>
      <p:pic>
        <p:nvPicPr>
          <p:cNvPr id="6" name="Content Placeholder 5">
            <a:extLst>
              <a:ext uri="{FF2B5EF4-FFF2-40B4-BE49-F238E27FC236}">
                <a16:creationId xmlns:a16="http://schemas.microsoft.com/office/drawing/2014/main" id="{61F31905-B66A-7CB8-7387-B13035CFCA75}"/>
              </a:ext>
            </a:extLst>
          </p:cNvPr>
          <p:cNvPicPr>
            <a:picLocks noGrp="1" noChangeAspect="1"/>
          </p:cNvPicPr>
          <p:nvPr>
            <p:ph idx="1"/>
          </p:nvPr>
        </p:nvPicPr>
        <p:blipFill>
          <a:blip r:embed="rId2"/>
          <a:stretch>
            <a:fillRect/>
          </a:stretch>
        </p:blipFill>
        <p:spPr>
          <a:xfrm>
            <a:off x="3178900" y="1690688"/>
            <a:ext cx="5999933" cy="4906082"/>
          </a:xfrm>
        </p:spPr>
      </p:pic>
      <p:sp>
        <p:nvSpPr>
          <p:cNvPr id="4" name="Slide Number Placeholder 3">
            <a:extLst>
              <a:ext uri="{FF2B5EF4-FFF2-40B4-BE49-F238E27FC236}">
                <a16:creationId xmlns:a16="http://schemas.microsoft.com/office/drawing/2014/main" id="{8B686A5D-D159-1A7F-5EAC-D234E757507B}"/>
              </a:ext>
            </a:extLst>
          </p:cNvPr>
          <p:cNvSpPr>
            <a:spLocks noGrp="1"/>
          </p:cNvSpPr>
          <p:nvPr>
            <p:ph type="sldNum" sz="quarter" idx="12"/>
          </p:nvPr>
        </p:nvSpPr>
        <p:spPr/>
        <p:txBody>
          <a:bodyPr/>
          <a:lstStyle/>
          <a:p>
            <a:fld id="{55762944-E8C6-4787-8CEB-9EE3E0754383}" type="slidenum">
              <a:rPr lang="en-US" smtClean="0"/>
              <a:t>24</a:t>
            </a:fld>
            <a:endParaRPr lang="en-US"/>
          </a:p>
        </p:txBody>
      </p:sp>
      <p:sp>
        <p:nvSpPr>
          <p:cNvPr id="7" name="TextBox 6">
            <a:extLst>
              <a:ext uri="{FF2B5EF4-FFF2-40B4-BE49-F238E27FC236}">
                <a16:creationId xmlns:a16="http://schemas.microsoft.com/office/drawing/2014/main" id="{5E01C112-B0E2-1837-2CFD-6FF57D6D095E}"/>
              </a:ext>
            </a:extLst>
          </p:cNvPr>
          <p:cNvSpPr txBox="1"/>
          <p:nvPr/>
        </p:nvSpPr>
        <p:spPr>
          <a:xfrm>
            <a:off x="1003933" y="3244334"/>
            <a:ext cx="1874231" cy="369332"/>
          </a:xfrm>
          <a:prstGeom prst="rect">
            <a:avLst/>
          </a:prstGeom>
          <a:noFill/>
        </p:spPr>
        <p:txBody>
          <a:bodyPr wrap="none" rtlCol="0">
            <a:spAutoFit/>
          </a:bodyPr>
          <a:lstStyle/>
          <a:p>
            <a:r>
              <a:rPr lang="en-US" dirty="0"/>
              <a:t>Specificity = 0.97</a:t>
            </a:r>
          </a:p>
        </p:txBody>
      </p:sp>
    </p:spTree>
    <p:extLst>
      <p:ext uri="{BB962C8B-B14F-4D97-AF65-F5344CB8AC3E}">
        <p14:creationId xmlns:p14="http://schemas.microsoft.com/office/powerpoint/2010/main" val="40942656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B18422-B85C-2D81-94D4-2708BC6136E1}"/>
              </a:ext>
            </a:extLst>
          </p:cNvPr>
          <p:cNvSpPr>
            <a:spLocks noGrp="1"/>
          </p:cNvSpPr>
          <p:nvPr>
            <p:ph type="title"/>
          </p:nvPr>
        </p:nvSpPr>
        <p:spPr>
          <a:xfrm>
            <a:off x="804672" y="802955"/>
            <a:ext cx="4977976" cy="1454051"/>
          </a:xfrm>
        </p:spPr>
        <p:txBody>
          <a:bodyPr>
            <a:normAutofit/>
          </a:bodyPr>
          <a:lstStyle/>
          <a:p>
            <a:r>
              <a:rPr lang="en-US" sz="3600" dirty="0">
                <a:solidFill>
                  <a:schemeClr val="tx2"/>
                </a:solidFill>
              </a:rPr>
              <a:t>What is artificial intelligence?</a:t>
            </a:r>
          </a:p>
        </p:txBody>
      </p:sp>
      <p:sp>
        <p:nvSpPr>
          <p:cNvPr id="3" name="Content Placeholder 2">
            <a:extLst>
              <a:ext uri="{FF2B5EF4-FFF2-40B4-BE49-F238E27FC236}">
                <a16:creationId xmlns:a16="http://schemas.microsoft.com/office/drawing/2014/main" id="{276B0EA6-FF02-8FB0-2D61-299C757A1021}"/>
              </a:ext>
            </a:extLst>
          </p:cNvPr>
          <p:cNvSpPr>
            <a:spLocks noGrp="1"/>
          </p:cNvSpPr>
          <p:nvPr>
            <p:ph idx="1"/>
          </p:nvPr>
        </p:nvSpPr>
        <p:spPr>
          <a:xfrm>
            <a:off x="804672" y="2421682"/>
            <a:ext cx="4977578" cy="3639289"/>
          </a:xfrm>
        </p:spPr>
        <p:txBody>
          <a:bodyPr anchor="ctr">
            <a:normAutofit fontScale="92500"/>
          </a:bodyPr>
          <a:lstStyle/>
          <a:p>
            <a:r>
              <a:rPr lang="en-US" sz="1500" b="0" i="0" dirty="0">
                <a:solidFill>
                  <a:schemeClr val="tx2"/>
                </a:solidFill>
                <a:effectLst/>
                <a:highlight>
                  <a:srgbClr val="FFFFFF"/>
                </a:highlight>
                <a:latin typeface="IBM Plex Sans" panose="020B0503050203000203" pitchFamily="34" charset="0"/>
              </a:rPr>
              <a:t>Artificial intelligence, or AI, is technology that enables computers and machines to simulate human intelligence and problem-solving capabilities. (IBM </a:t>
            </a:r>
            <a:r>
              <a:rPr lang="en-US" sz="1500" b="0" i="0" dirty="0">
                <a:solidFill>
                  <a:schemeClr val="tx2"/>
                </a:solidFill>
                <a:effectLst/>
                <a:highlight>
                  <a:srgbClr val="FFFFFF"/>
                </a:highlight>
                <a:latin typeface="IBM Plex Sans" panose="020B0503050203000203" pitchFamily="34" charset="0"/>
                <a:hlinkClick r:id="rId2"/>
              </a:rPr>
              <a:t>https://www.ibm.com/topics/artificial-intelligence</a:t>
            </a:r>
            <a:r>
              <a:rPr lang="en-US" sz="1500" b="0" i="0" dirty="0">
                <a:solidFill>
                  <a:schemeClr val="tx2"/>
                </a:solidFill>
                <a:effectLst/>
                <a:highlight>
                  <a:srgbClr val="FFFFFF"/>
                </a:highlight>
                <a:latin typeface="IBM Plex Sans" panose="020B0503050203000203" pitchFamily="34" charset="0"/>
              </a:rPr>
              <a:t>)</a:t>
            </a:r>
          </a:p>
          <a:p>
            <a:r>
              <a:rPr lang="en-US" sz="1500" b="0" i="0" dirty="0">
                <a:solidFill>
                  <a:schemeClr val="tx2"/>
                </a:solidFill>
                <a:effectLst/>
                <a:highlight>
                  <a:srgbClr val="FFFFFF"/>
                </a:highlight>
                <a:latin typeface="IBM Plex Sans" panose="020B0503050203000203" pitchFamily="34" charset="0"/>
              </a:rPr>
              <a:t>Traits of intelligence </a:t>
            </a:r>
          </a:p>
          <a:p>
            <a:pPr lvl="1"/>
            <a:r>
              <a:rPr lang="en-US" sz="1500" dirty="0">
                <a:solidFill>
                  <a:schemeClr val="tx2"/>
                </a:solidFill>
              </a:rPr>
              <a:t>reason, use strategy, solve puzzles, and make judgments under uncertainty</a:t>
            </a:r>
          </a:p>
          <a:p>
            <a:pPr lvl="1"/>
            <a:r>
              <a:rPr lang="en-US" sz="1500" dirty="0">
                <a:solidFill>
                  <a:schemeClr val="tx2"/>
                </a:solidFill>
              </a:rPr>
              <a:t>represent knowledge, including common sense knowledge</a:t>
            </a:r>
          </a:p>
          <a:p>
            <a:pPr lvl="1"/>
            <a:r>
              <a:rPr lang="en-US" sz="1500" dirty="0">
                <a:solidFill>
                  <a:schemeClr val="tx2"/>
                </a:solidFill>
              </a:rPr>
              <a:t>plan</a:t>
            </a:r>
          </a:p>
          <a:p>
            <a:pPr lvl="1"/>
            <a:r>
              <a:rPr lang="en-US" sz="1500" dirty="0">
                <a:solidFill>
                  <a:schemeClr val="tx2"/>
                </a:solidFill>
              </a:rPr>
              <a:t>learn</a:t>
            </a:r>
          </a:p>
          <a:p>
            <a:pPr lvl="1"/>
            <a:r>
              <a:rPr lang="en-US" sz="1500" dirty="0">
                <a:solidFill>
                  <a:schemeClr val="tx2"/>
                </a:solidFill>
              </a:rPr>
              <a:t>communicate in natural language</a:t>
            </a:r>
          </a:p>
          <a:p>
            <a:pPr lvl="1"/>
            <a:r>
              <a:rPr lang="en-US" sz="1500" dirty="0">
                <a:solidFill>
                  <a:schemeClr val="tx2"/>
                </a:solidFill>
              </a:rPr>
              <a:t>if necessary, integrate these skills in completion of any given goal</a:t>
            </a:r>
          </a:p>
          <a:p>
            <a:r>
              <a:rPr lang="en-US" sz="1500" dirty="0">
                <a:solidFill>
                  <a:schemeClr val="tx2"/>
                </a:solidFill>
                <a:hlinkClick r:id="rId3"/>
              </a:rPr>
              <a:t>https://en.wikipedia.org/wiki/Artificial_general_intelligence</a:t>
            </a:r>
            <a:endParaRPr lang="en-US" sz="1500" dirty="0">
              <a:solidFill>
                <a:schemeClr val="tx2"/>
              </a:solidFill>
            </a:endParaRP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Robot">
            <a:extLst>
              <a:ext uri="{FF2B5EF4-FFF2-40B4-BE49-F238E27FC236}">
                <a16:creationId xmlns:a16="http://schemas.microsoft.com/office/drawing/2014/main" id="{B55E738A-ADBE-C809-7951-A0ED4F65D4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21726" y="1629089"/>
            <a:ext cx="3620021" cy="3620021"/>
          </a:xfrm>
          <a:prstGeom prst="rect">
            <a:avLst/>
          </a:prstGeom>
        </p:spPr>
      </p:pic>
      <p:sp>
        <p:nvSpPr>
          <p:cNvPr id="4" name="Slide Number Placeholder 3">
            <a:extLst>
              <a:ext uri="{FF2B5EF4-FFF2-40B4-BE49-F238E27FC236}">
                <a16:creationId xmlns:a16="http://schemas.microsoft.com/office/drawing/2014/main" id="{1745B0D6-01DA-9338-17E5-56A9C4C08A22}"/>
              </a:ext>
            </a:extLst>
          </p:cNvPr>
          <p:cNvSpPr>
            <a:spLocks noGrp="1"/>
          </p:cNvSpPr>
          <p:nvPr>
            <p:ph type="sldNum" sz="quarter" idx="12"/>
          </p:nvPr>
        </p:nvSpPr>
        <p:spPr/>
        <p:txBody>
          <a:bodyPr/>
          <a:lstStyle/>
          <a:p>
            <a:fld id="{55762944-E8C6-4787-8CEB-9EE3E0754383}" type="slidenum">
              <a:rPr lang="en-US" smtClean="0"/>
              <a:t>25</a:t>
            </a:fld>
            <a:endParaRPr lang="en-US"/>
          </a:p>
        </p:txBody>
      </p:sp>
    </p:spTree>
    <p:extLst>
      <p:ext uri="{BB962C8B-B14F-4D97-AF65-F5344CB8AC3E}">
        <p14:creationId xmlns:p14="http://schemas.microsoft.com/office/powerpoint/2010/main" val="5917495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CF324-2C70-D65B-5AB1-7CB4CF85E957}"/>
              </a:ext>
            </a:extLst>
          </p:cNvPr>
          <p:cNvSpPr>
            <a:spLocks noGrp="1"/>
          </p:cNvSpPr>
          <p:nvPr>
            <p:ph type="title"/>
          </p:nvPr>
        </p:nvSpPr>
        <p:spPr>
          <a:xfrm>
            <a:off x="838200" y="18255"/>
            <a:ext cx="10515600" cy="1325563"/>
          </a:xfrm>
        </p:spPr>
        <p:txBody>
          <a:bodyPr/>
          <a:lstStyle/>
          <a:p>
            <a:r>
              <a:rPr lang="en-US" sz="4400" b="1" i="0" dirty="0">
                <a:solidFill>
                  <a:schemeClr val="tx2"/>
                </a:solidFill>
                <a:effectLst/>
                <a:highlight>
                  <a:srgbClr val="FFFFFF"/>
                </a:highlight>
                <a:latin typeface="IBM Plex Sans" panose="020B0503050203000203" pitchFamily="34" charset="0"/>
              </a:rPr>
              <a:t>Traits of intelligence </a:t>
            </a:r>
            <a:endParaRPr lang="en-US" b="1" dirty="0"/>
          </a:p>
        </p:txBody>
      </p:sp>
      <p:sp>
        <p:nvSpPr>
          <p:cNvPr id="3" name="Content Placeholder 2">
            <a:extLst>
              <a:ext uri="{FF2B5EF4-FFF2-40B4-BE49-F238E27FC236}">
                <a16:creationId xmlns:a16="http://schemas.microsoft.com/office/drawing/2014/main" id="{5A8107F1-FFA4-7DED-7DE3-77765DECFD50}"/>
              </a:ext>
            </a:extLst>
          </p:cNvPr>
          <p:cNvSpPr>
            <a:spLocks noGrp="1"/>
          </p:cNvSpPr>
          <p:nvPr>
            <p:ph idx="1"/>
          </p:nvPr>
        </p:nvSpPr>
        <p:spPr>
          <a:xfrm>
            <a:off x="368300" y="1190624"/>
            <a:ext cx="11455400" cy="5540375"/>
          </a:xfrm>
        </p:spPr>
        <p:txBody>
          <a:bodyPr>
            <a:normAutofit fontScale="92500" lnSpcReduction="10000"/>
          </a:bodyPr>
          <a:lstStyle/>
          <a:p>
            <a:pPr lvl="1">
              <a:spcBef>
                <a:spcPts val="1200"/>
              </a:spcBef>
            </a:pPr>
            <a:r>
              <a:rPr lang="en-US" sz="4200" dirty="0">
                <a:solidFill>
                  <a:schemeClr val="tx2"/>
                </a:solidFill>
              </a:rPr>
              <a:t>reason, use strategy, solve puzzles, and make judgments under uncertainty</a:t>
            </a:r>
          </a:p>
          <a:p>
            <a:pPr lvl="1">
              <a:spcBef>
                <a:spcPts val="1200"/>
              </a:spcBef>
            </a:pPr>
            <a:r>
              <a:rPr lang="en-US" sz="4200" dirty="0">
                <a:solidFill>
                  <a:schemeClr val="tx2"/>
                </a:solidFill>
              </a:rPr>
              <a:t>represent knowledge, including common sense knowledge</a:t>
            </a:r>
          </a:p>
          <a:p>
            <a:pPr lvl="1">
              <a:spcBef>
                <a:spcPts val="1200"/>
              </a:spcBef>
            </a:pPr>
            <a:r>
              <a:rPr lang="en-US" sz="4200" dirty="0">
                <a:solidFill>
                  <a:schemeClr val="tx2"/>
                </a:solidFill>
              </a:rPr>
              <a:t>plan</a:t>
            </a:r>
          </a:p>
          <a:p>
            <a:pPr lvl="1">
              <a:spcBef>
                <a:spcPts val="1200"/>
              </a:spcBef>
            </a:pPr>
            <a:r>
              <a:rPr lang="en-US" sz="4200" dirty="0">
                <a:solidFill>
                  <a:schemeClr val="tx2"/>
                </a:solidFill>
              </a:rPr>
              <a:t>learn</a:t>
            </a:r>
          </a:p>
          <a:p>
            <a:pPr lvl="1">
              <a:spcBef>
                <a:spcPts val="1200"/>
              </a:spcBef>
            </a:pPr>
            <a:r>
              <a:rPr lang="en-US" sz="4200" dirty="0">
                <a:solidFill>
                  <a:schemeClr val="tx2"/>
                </a:solidFill>
              </a:rPr>
              <a:t>communicate in natural language</a:t>
            </a:r>
          </a:p>
          <a:p>
            <a:pPr lvl="1">
              <a:spcBef>
                <a:spcPts val="1200"/>
              </a:spcBef>
            </a:pPr>
            <a:r>
              <a:rPr lang="en-US" sz="4200" dirty="0">
                <a:solidFill>
                  <a:schemeClr val="tx2"/>
                </a:solidFill>
              </a:rPr>
              <a:t>if necessary, integrate these skills in completion of any given goal</a:t>
            </a:r>
          </a:p>
          <a:p>
            <a:endParaRPr lang="en-US" dirty="0"/>
          </a:p>
        </p:txBody>
      </p:sp>
      <p:sp>
        <p:nvSpPr>
          <p:cNvPr id="4" name="TextBox 3">
            <a:extLst>
              <a:ext uri="{FF2B5EF4-FFF2-40B4-BE49-F238E27FC236}">
                <a16:creationId xmlns:a16="http://schemas.microsoft.com/office/drawing/2014/main" id="{E98EFDA8-40F7-3B6A-A71B-6C3410014341}"/>
              </a:ext>
            </a:extLst>
          </p:cNvPr>
          <p:cNvSpPr txBox="1"/>
          <p:nvPr/>
        </p:nvSpPr>
        <p:spPr>
          <a:xfrm>
            <a:off x="132080" y="6361667"/>
            <a:ext cx="6377067" cy="369332"/>
          </a:xfrm>
          <a:prstGeom prst="rect">
            <a:avLst/>
          </a:prstGeom>
          <a:noFill/>
        </p:spPr>
        <p:txBody>
          <a:bodyPr wrap="none" rtlCol="0">
            <a:spAutoFit/>
          </a:bodyPr>
          <a:lstStyle/>
          <a:p>
            <a:r>
              <a:rPr lang="en-US" sz="1800" b="0" i="0" dirty="0">
                <a:solidFill>
                  <a:schemeClr val="tx2"/>
                </a:solidFill>
                <a:effectLst/>
                <a:highlight>
                  <a:srgbClr val="FFFFFF"/>
                </a:highlight>
                <a:latin typeface="IBM Plex Sans" panose="020B0503050203000203" pitchFamily="34" charset="0"/>
                <a:hlinkClick r:id="rId2"/>
              </a:rPr>
              <a:t>https://en.wikipedia.org/wiki/Artificial_general_intelligence</a:t>
            </a:r>
            <a:endParaRPr lang="en-US" dirty="0"/>
          </a:p>
        </p:txBody>
      </p:sp>
      <p:sp>
        <p:nvSpPr>
          <p:cNvPr id="5" name="Slide Number Placeholder 4">
            <a:extLst>
              <a:ext uri="{FF2B5EF4-FFF2-40B4-BE49-F238E27FC236}">
                <a16:creationId xmlns:a16="http://schemas.microsoft.com/office/drawing/2014/main" id="{C783B0AE-B797-5F60-1C08-53562C6B94C8}"/>
              </a:ext>
            </a:extLst>
          </p:cNvPr>
          <p:cNvSpPr>
            <a:spLocks noGrp="1"/>
          </p:cNvSpPr>
          <p:nvPr>
            <p:ph type="sldNum" sz="quarter" idx="12"/>
          </p:nvPr>
        </p:nvSpPr>
        <p:spPr/>
        <p:txBody>
          <a:bodyPr/>
          <a:lstStyle/>
          <a:p>
            <a:fld id="{55762944-E8C6-4787-8CEB-9EE3E0754383}" type="slidenum">
              <a:rPr lang="en-US" smtClean="0"/>
              <a:t>26</a:t>
            </a:fld>
            <a:endParaRPr lang="en-US"/>
          </a:p>
        </p:txBody>
      </p:sp>
    </p:spTree>
    <p:extLst>
      <p:ext uri="{BB962C8B-B14F-4D97-AF65-F5344CB8AC3E}">
        <p14:creationId xmlns:p14="http://schemas.microsoft.com/office/powerpoint/2010/main" val="1485926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1000" fill="hold"/>
                                        <p:tgtEl>
                                          <p:spTgt spid="3">
                                            <p:txEl>
                                              <p:pRg st="0" end="0"/>
                                            </p:txEl>
                                          </p:spTgt>
                                        </p:tgtEl>
                                        <p:attrNameLst>
                                          <p:attrName>style.color</p:attrName>
                                        </p:attrNameLst>
                                      </p:cBhvr>
                                      <p:to>
                                        <a:schemeClr val="accent2"/>
                                      </p:to>
                                    </p:animClr>
                                    <p:animClr clrSpc="rgb" dir="cw">
                                      <p:cBhvr>
                                        <p:cTn id="7" dur="1000" fill="hold"/>
                                        <p:tgtEl>
                                          <p:spTgt spid="3">
                                            <p:txEl>
                                              <p:pRg st="0" end="0"/>
                                            </p:txEl>
                                          </p:spTgt>
                                        </p:tgtEl>
                                        <p:attrNameLst>
                                          <p:attrName>fillcolor</p:attrName>
                                        </p:attrNameLst>
                                      </p:cBhvr>
                                      <p:to>
                                        <a:schemeClr val="accent2"/>
                                      </p:to>
                                    </p:animClr>
                                    <p:set>
                                      <p:cBhvr>
                                        <p:cTn id="8" dur="1000" fill="hold"/>
                                        <p:tgtEl>
                                          <p:spTgt spid="3">
                                            <p:txEl>
                                              <p:pRg st="0" end="0"/>
                                            </p:txEl>
                                          </p:spTgt>
                                        </p:tgtEl>
                                        <p:attrNameLst>
                                          <p:attrName>fill.type</p:attrName>
                                        </p:attrNameLst>
                                      </p:cBhvr>
                                      <p:to>
                                        <p:strVal val="solid"/>
                                      </p:to>
                                    </p:set>
                                    <p:set>
                                      <p:cBhvr>
                                        <p:cTn id="9" dur="1000" fill="hold"/>
                                        <p:tgtEl>
                                          <p:spTgt spid="3">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3" presetClass="emph" presetSubtype="2" fill="hold" nodeType="clickEffect">
                                  <p:stCondLst>
                                    <p:cond delay="0"/>
                                  </p:stCondLst>
                                  <p:childTnLst>
                                    <p:animClr clrSpc="rgb" dir="cw">
                                      <p:cBhvr override="childStyle">
                                        <p:cTn id="13" dur="2000" fill="hold"/>
                                        <p:tgtEl>
                                          <p:spTgt spid="3">
                                            <p:txEl>
                                              <p:pRg st="1" end="1"/>
                                            </p:txEl>
                                          </p:spTgt>
                                        </p:tgtEl>
                                        <p:attrNameLst>
                                          <p:attrName>style.color</p:attrName>
                                        </p:attrNameLst>
                                      </p:cBhvr>
                                      <p:to>
                                        <a:schemeClr val="accent2"/>
                                      </p:to>
                                    </p:animClr>
                                  </p:childTnLst>
                                </p:cTn>
                              </p:par>
                            </p:childTnLst>
                          </p:cTn>
                        </p:par>
                      </p:childTnLst>
                    </p:cTn>
                  </p:par>
                  <p:par>
                    <p:cTn id="14" fill="hold">
                      <p:stCondLst>
                        <p:cond delay="indefinite"/>
                      </p:stCondLst>
                      <p:childTnLst>
                        <p:par>
                          <p:cTn id="15" fill="hold">
                            <p:stCondLst>
                              <p:cond delay="0"/>
                            </p:stCondLst>
                            <p:childTnLst>
                              <p:par>
                                <p:cTn id="16" presetID="3" presetClass="emph" presetSubtype="2" fill="hold" nodeType="clickEffect">
                                  <p:stCondLst>
                                    <p:cond delay="0"/>
                                  </p:stCondLst>
                                  <p:childTnLst>
                                    <p:animClr clrSpc="rgb" dir="cw">
                                      <p:cBhvr override="childStyle">
                                        <p:cTn id="17" dur="2000" fill="hold"/>
                                        <p:tgtEl>
                                          <p:spTgt spid="3">
                                            <p:txEl>
                                              <p:pRg st="2" end="2"/>
                                            </p:txEl>
                                          </p:spTgt>
                                        </p:tgtEl>
                                        <p:attrNameLst>
                                          <p:attrName>style.color</p:attrName>
                                        </p:attrNameLst>
                                      </p:cBhvr>
                                      <p:to>
                                        <a:schemeClr val="accent2"/>
                                      </p:to>
                                    </p:animClr>
                                  </p:childTnLst>
                                </p:cTn>
                              </p:par>
                            </p:childTnLst>
                          </p:cTn>
                        </p:par>
                      </p:childTnLst>
                    </p:cTn>
                  </p:par>
                  <p:par>
                    <p:cTn id="18" fill="hold">
                      <p:stCondLst>
                        <p:cond delay="indefinite"/>
                      </p:stCondLst>
                      <p:childTnLst>
                        <p:par>
                          <p:cTn id="19" fill="hold">
                            <p:stCondLst>
                              <p:cond delay="0"/>
                            </p:stCondLst>
                            <p:childTnLst>
                              <p:par>
                                <p:cTn id="20" presetID="3" presetClass="emph" presetSubtype="2" fill="hold" nodeType="clickEffect">
                                  <p:stCondLst>
                                    <p:cond delay="0"/>
                                  </p:stCondLst>
                                  <p:childTnLst>
                                    <p:animClr clrSpc="rgb" dir="cw">
                                      <p:cBhvr override="childStyle">
                                        <p:cTn id="21" dur="2000" fill="hold"/>
                                        <p:tgtEl>
                                          <p:spTgt spid="3">
                                            <p:txEl>
                                              <p:pRg st="3" end="3"/>
                                            </p:txEl>
                                          </p:spTgt>
                                        </p:tgtEl>
                                        <p:attrNameLst>
                                          <p:attrName>style.color</p:attrName>
                                        </p:attrNameLst>
                                      </p:cBhvr>
                                      <p:to>
                                        <a:schemeClr val="accent2"/>
                                      </p:to>
                                    </p:animClr>
                                  </p:childTnLst>
                                </p:cTn>
                              </p:par>
                            </p:childTnLst>
                          </p:cTn>
                        </p:par>
                      </p:childTnLst>
                    </p:cTn>
                  </p:par>
                  <p:par>
                    <p:cTn id="22" fill="hold">
                      <p:stCondLst>
                        <p:cond delay="indefinite"/>
                      </p:stCondLst>
                      <p:childTnLst>
                        <p:par>
                          <p:cTn id="23" fill="hold">
                            <p:stCondLst>
                              <p:cond delay="0"/>
                            </p:stCondLst>
                            <p:childTnLst>
                              <p:par>
                                <p:cTn id="24" presetID="3" presetClass="emph" presetSubtype="2" fill="hold" nodeType="clickEffect">
                                  <p:stCondLst>
                                    <p:cond delay="0"/>
                                  </p:stCondLst>
                                  <p:childTnLst>
                                    <p:animClr clrSpc="rgb" dir="cw">
                                      <p:cBhvr override="childStyle">
                                        <p:cTn id="25" dur="2000" fill="hold"/>
                                        <p:tgtEl>
                                          <p:spTgt spid="3">
                                            <p:txEl>
                                              <p:pRg st="4" end="4"/>
                                            </p:txEl>
                                          </p:spTgt>
                                        </p:tgtEl>
                                        <p:attrNameLst>
                                          <p:attrName>style.color</p:attrName>
                                        </p:attrNameLst>
                                      </p:cBhvr>
                                      <p:to>
                                        <a:schemeClr val="accent2"/>
                                      </p:to>
                                    </p:animClr>
                                  </p:childTnLst>
                                </p:cTn>
                              </p:par>
                            </p:childTnLst>
                          </p:cTn>
                        </p:par>
                      </p:childTnLst>
                    </p:cTn>
                  </p:par>
                  <p:par>
                    <p:cTn id="26" fill="hold">
                      <p:stCondLst>
                        <p:cond delay="indefinite"/>
                      </p:stCondLst>
                      <p:childTnLst>
                        <p:par>
                          <p:cTn id="27" fill="hold">
                            <p:stCondLst>
                              <p:cond delay="0"/>
                            </p:stCondLst>
                            <p:childTnLst>
                              <p:par>
                                <p:cTn id="28" presetID="3" presetClass="emph" presetSubtype="2" fill="hold" nodeType="clickEffect">
                                  <p:stCondLst>
                                    <p:cond delay="0"/>
                                  </p:stCondLst>
                                  <p:childTnLst>
                                    <p:animClr clrSpc="rgb" dir="cw">
                                      <p:cBhvr override="childStyle">
                                        <p:cTn id="29" dur="2000" fill="hold"/>
                                        <p:tgtEl>
                                          <p:spTgt spid="3">
                                            <p:txEl>
                                              <p:pRg st="5" end="5"/>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A43AF244-4F03-AA8D-ABAE-EE66C0A7054F}"/>
              </a:ext>
            </a:extLst>
          </p:cNvPr>
          <p:cNvSpPr>
            <a:spLocks noGrp="1"/>
          </p:cNvSpPr>
          <p:nvPr>
            <p:ph type="title"/>
          </p:nvPr>
        </p:nvSpPr>
        <p:spPr>
          <a:xfrm>
            <a:off x="640080" y="1243013"/>
            <a:ext cx="3855720" cy="4371974"/>
          </a:xfrm>
        </p:spPr>
        <p:txBody>
          <a:bodyPr>
            <a:normAutofit/>
          </a:bodyPr>
          <a:lstStyle/>
          <a:p>
            <a:r>
              <a:rPr lang="en-US" sz="3600" dirty="0">
                <a:solidFill>
                  <a:schemeClr val="tx2"/>
                </a:solidFill>
              </a:rPr>
              <a:t>Artificial General Intelligence</a:t>
            </a:r>
          </a:p>
        </p:txBody>
      </p:sp>
      <p:sp>
        <p:nvSpPr>
          <p:cNvPr id="3" name="Content Placeholder 2">
            <a:extLst>
              <a:ext uri="{FF2B5EF4-FFF2-40B4-BE49-F238E27FC236}">
                <a16:creationId xmlns:a16="http://schemas.microsoft.com/office/drawing/2014/main" id="{6A9CAB75-6291-EE1A-83E5-D8B56848067F}"/>
              </a:ext>
            </a:extLst>
          </p:cNvPr>
          <p:cNvSpPr>
            <a:spLocks noGrp="1"/>
          </p:cNvSpPr>
          <p:nvPr>
            <p:ph idx="1"/>
          </p:nvPr>
        </p:nvSpPr>
        <p:spPr>
          <a:xfrm>
            <a:off x="5280212" y="804672"/>
            <a:ext cx="6113212" cy="5230368"/>
          </a:xfrm>
        </p:spPr>
        <p:txBody>
          <a:bodyPr anchor="ctr">
            <a:normAutofit/>
          </a:bodyPr>
          <a:lstStyle/>
          <a:p>
            <a:r>
              <a:rPr lang="en-US" dirty="0">
                <a:solidFill>
                  <a:schemeClr val="tx2"/>
                </a:solidFill>
              </a:rPr>
              <a:t>Artificial general intelligence (AGI) is a type of artificial intelligence (AI) that matches or surpasses human capabilities across a wide range of cognitive tasks. This is in contrast to narrow AI, which is designed for specific tasks. AGI is considered one of various definitions of strong AI.  </a:t>
            </a:r>
            <a:r>
              <a:rPr lang="en-US" sz="1400" dirty="0">
                <a:solidFill>
                  <a:schemeClr val="tx2"/>
                </a:solidFill>
              </a:rPr>
              <a:t>(https://en.wikipedia.org/wiki/Artificial_general_intelligence)</a:t>
            </a:r>
          </a:p>
        </p:txBody>
      </p:sp>
      <p:sp>
        <p:nvSpPr>
          <p:cNvPr id="4" name="Slide Number Placeholder 3">
            <a:extLst>
              <a:ext uri="{FF2B5EF4-FFF2-40B4-BE49-F238E27FC236}">
                <a16:creationId xmlns:a16="http://schemas.microsoft.com/office/drawing/2014/main" id="{AF18E5EF-0FA3-D9AE-A837-B3CD732BD9C7}"/>
              </a:ext>
            </a:extLst>
          </p:cNvPr>
          <p:cNvSpPr>
            <a:spLocks noGrp="1"/>
          </p:cNvSpPr>
          <p:nvPr>
            <p:ph type="sldNum" sz="quarter" idx="12"/>
          </p:nvPr>
        </p:nvSpPr>
        <p:spPr/>
        <p:txBody>
          <a:bodyPr/>
          <a:lstStyle/>
          <a:p>
            <a:fld id="{55762944-E8C6-4787-8CEB-9EE3E0754383}" type="slidenum">
              <a:rPr lang="en-US" smtClean="0"/>
              <a:t>27</a:t>
            </a:fld>
            <a:endParaRPr lang="en-US"/>
          </a:p>
        </p:txBody>
      </p:sp>
    </p:spTree>
    <p:extLst>
      <p:ext uri="{BB962C8B-B14F-4D97-AF65-F5344CB8AC3E}">
        <p14:creationId xmlns:p14="http://schemas.microsoft.com/office/powerpoint/2010/main" val="24801720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AC3E0-F8AE-C564-FBDE-7F2D9C951EE9}"/>
              </a:ext>
            </a:extLst>
          </p:cNvPr>
          <p:cNvSpPr>
            <a:spLocks noGrp="1"/>
          </p:cNvSpPr>
          <p:nvPr>
            <p:ph type="title"/>
          </p:nvPr>
        </p:nvSpPr>
        <p:spPr/>
        <p:txBody>
          <a:bodyPr/>
          <a:lstStyle/>
          <a:p>
            <a:r>
              <a:rPr lang="en-US" dirty="0"/>
              <a:t>The MNIST Data Set </a:t>
            </a:r>
          </a:p>
        </p:txBody>
      </p:sp>
      <p:pic>
        <p:nvPicPr>
          <p:cNvPr id="5" name="Content Placeholder 4">
            <a:extLst>
              <a:ext uri="{FF2B5EF4-FFF2-40B4-BE49-F238E27FC236}">
                <a16:creationId xmlns:a16="http://schemas.microsoft.com/office/drawing/2014/main" id="{E5B50E2C-C35F-C2BD-FC9C-DF3FDFDA0406}"/>
              </a:ext>
            </a:extLst>
          </p:cNvPr>
          <p:cNvPicPr>
            <a:picLocks noGrp="1" noChangeAspect="1"/>
          </p:cNvPicPr>
          <p:nvPr>
            <p:ph idx="1"/>
          </p:nvPr>
        </p:nvPicPr>
        <p:blipFill>
          <a:blip r:embed="rId2"/>
          <a:stretch>
            <a:fillRect/>
          </a:stretch>
        </p:blipFill>
        <p:spPr>
          <a:xfrm>
            <a:off x="6865531" y="1690688"/>
            <a:ext cx="4284222" cy="4351338"/>
          </a:xfrm>
        </p:spPr>
      </p:pic>
      <p:sp>
        <p:nvSpPr>
          <p:cNvPr id="6" name="Slide Number Placeholder 5">
            <a:extLst>
              <a:ext uri="{FF2B5EF4-FFF2-40B4-BE49-F238E27FC236}">
                <a16:creationId xmlns:a16="http://schemas.microsoft.com/office/drawing/2014/main" id="{A9399A69-3798-1008-14FE-033E8A5A3427}"/>
              </a:ext>
            </a:extLst>
          </p:cNvPr>
          <p:cNvSpPr>
            <a:spLocks noGrp="1"/>
          </p:cNvSpPr>
          <p:nvPr>
            <p:ph type="sldNum" sz="quarter" idx="12"/>
          </p:nvPr>
        </p:nvSpPr>
        <p:spPr/>
        <p:txBody>
          <a:bodyPr/>
          <a:lstStyle/>
          <a:p>
            <a:fld id="{2731E1F7-1659-4E05-9C86-B889427470BB}" type="slidenum">
              <a:rPr lang="en-US" smtClean="0"/>
              <a:t>28</a:t>
            </a:fld>
            <a:endParaRPr lang="en-US"/>
          </a:p>
        </p:txBody>
      </p:sp>
      <p:sp>
        <p:nvSpPr>
          <p:cNvPr id="3" name="TextBox 2">
            <a:extLst>
              <a:ext uri="{FF2B5EF4-FFF2-40B4-BE49-F238E27FC236}">
                <a16:creationId xmlns:a16="http://schemas.microsoft.com/office/drawing/2014/main" id="{0DCBC0DF-629B-A2BB-5921-76CF27A784A2}"/>
              </a:ext>
            </a:extLst>
          </p:cNvPr>
          <p:cNvSpPr txBox="1"/>
          <p:nvPr/>
        </p:nvSpPr>
        <p:spPr>
          <a:xfrm>
            <a:off x="452761" y="1943511"/>
            <a:ext cx="6308986" cy="4524315"/>
          </a:xfrm>
          <a:prstGeom prst="rect">
            <a:avLst/>
          </a:prstGeom>
          <a:noFill/>
        </p:spPr>
        <p:txBody>
          <a:bodyPr wrap="square" rtlCol="0">
            <a:spAutoFit/>
          </a:bodyPr>
          <a:lstStyle/>
          <a:p>
            <a:r>
              <a:rPr lang="en-US" sz="3200" dirty="0"/>
              <a:t>60,000 handwritten numbers</a:t>
            </a:r>
          </a:p>
          <a:p>
            <a:r>
              <a:rPr lang="en-US" sz="3200" dirty="0"/>
              <a:t>Expert classification for each image</a:t>
            </a:r>
          </a:p>
          <a:p>
            <a:r>
              <a:rPr lang="en-US" sz="3200" dirty="0"/>
              <a:t>Images are 28x28 pixels</a:t>
            </a:r>
          </a:p>
          <a:p>
            <a:r>
              <a:rPr lang="en-US" sz="3200" dirty="0"/>
              <a:t>Total data size = 3.36 Mb</a:t>
            </a:r>
          </a:p>
          <a:p>
            <a:endParaRPr lang="en-US" sz="3200" dirty="0"/>
          </a:p>
          <a:p>
            <a:pPr marL="285750" indent="-285750">
              <a:buFont typeface="Arial" panose="020B0604020202020204" pitchFamily="34" charset="0"/>
              <a:buChar char="•"/>
            </a:pPr>
            <a:r>
              <a:rPr lang="en-US" sz="3200" dirty="0"/>
              <a:t>1994 Data Set Created</a:t>
            </a:r>
          </a:p>
          <a:p>
            <a:pPr marL="285750" indent="-285750">
              <a:buFont typeface="Arial" panose="020B0604020202020204" pitchFamily="34" charset="0"/>
              <a:buChar char="•"/>
            </a:pPr>
            <a:r>
              <a:rPr lang="en-US" sz="3200" dirty="0"/>
              <a:t>2004 Error rate 0.42%</a:t>
            </a:r>
          </a:p>
          <a:p>
            <a:pPr marL="285750" indent="-285750">
              <a:buFont typeface="Arial" panose="020B0604020202020204" pitchFamily="34" charset="0"/>
              <a:buChar char="•"/>
            </a:pPr>
            <a:r>
              <a:rPr lang="en-US" sz="3200" dirty="0"/>
              <a:t>2011 Error rate 0.27%</a:t>
            </a:r>
          </a:p>
        </p:txBody>
      </p:sp>
    </p:spTree>
    <p:extLst>
      <p:ext uri="{BB962C8B-B14F-4D97-AF65-F5344CB8AC3E}">
        <p14:creationId xmlns:p14="http://schemas.microsoft.com/office/powerpoint/2010/main" val="17937547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87FDB-560B-3F30-DA59-799D62435178}"/>
              </a:ext>
            </a:extLst>
          </p:cNvPr>
          <p:cNvSpPr>
            <a:spLocks noGrp="1"/>
          </p:cNvSpPr>
          <p:nvPr>
            <p:ph type="title"/>
          </p:nvPr>
        </p:nvSpPr>
        <p:spPr/>
        <p:txBody>
          <a:bodyPr/>
          <a:lstStyle/>
          <a:p>
            <a:r>
              <a:rPr lang="en-US" dirty="0"/>
              <a:t>Deep learning - 2015</a:t>
            </a:r>
          </a:p>
        </p:txBody>
      </p:sp>
      <p:graphicFrame>
        <p:nvGraphicFramePr>
          <p:cNvPr id="7" name="Content Placeholder 4">
            <a:extLst>
              <a:ext uri="{FF2B5EF4-FFF2-40B4-BE49-F238E27FC236}">
                <a16:creationId xmlns:a16="http://schemas.microsoft.com/office/drawing/2014/main" id="{B1608E09-1113-261D-A764-F8EDFA214903}"/>
              </a:ext>
            </a:extLst>
          </p:cNvPr>
          <p:cNvGraphicFramePr>
            <a:graphicFrameLocks noGrp="1"/>
          </p:cNvGraphicFramePr>
          <p:nvPr>
            <p:ph idx="1"/>
          </p:nvPr>
        </p:nvGraphicFramePr>
        <p:xfrm>
          <a:off x="838200" y="2309719"/>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90925DDB-5F14-52E3-4F7F-C62F1AACB3E9}"/>
              </a:ext>
            </a:extLst>
          </p:cNvPr>
          <p:cNvSpPr>
            <a:spLocks noGrp="1"/>
          </p:cNvSpPr>
          <p:nvPr>
            <p:ph type="sldNum" sz="quarter" idx="12"/>
          </p:nvPr>
        </p:nvSpPr>
        <p:spPr/>
        <p:txBody>
          <a:bodyPr/>
          <a:lstStyle/>
          <a:p>
            <a:fld id="{2731E1F7-1659-4E05-9C86-B889427470BB}" type="slidenum">
              <a:rPr lang="en-US" smtClean="0"/>
              <a:t>29</a:t>
            </a:fld>
            <a:endParaRPr lang="en-US" dirty="0"/>
          </a:p>
        </p:txBody>
      </p:sp>
      <p:sp>
        <p:nvSpPr>
          <p:cNvPr id="4" name="TextBox 3">
            <a:extLst>
              <a:ext uri="{FF2B5EF4-FFF2-40B4-BE49-F238E27FC236}">
                <a16:creationId xmlns:a16="http://schemas.microsoft.com/office/drawing/2014/main" id="{6B5A5778-3700-6762-6923-3C53C34A882A}"/>
              </a:ext>
            </a:extLst>
          </p:cNvPr>
          <p:cNvSpPr txBox="1"/>
          <p:nvPr/>
        </p:nvSpPr>
        <p:spPr>
          <a:xfrm>
            <a:off x="1705708" y="1351565"/>
            <a:ext cx="8352692" cy="646331"/>
          </a:xfrm>
          <a:prstGeom prst="rect">
            <a:avLst/>
          </a:prstGeom>
          <a:noFill/>
        </p:spPr>
        <p:txBody>
          <a:bodyPr wrap="square" rtlCol="0">
            <a:spAutoFit/>
          </a:bodyPr>
          <a:lstStyle/>
          <a:p>
            <a:pPr marL="285750" indent="-285750">
              <a:buFont typeface="Arial" panose="020B0604020202020204" pitchFamily="34" charset="0"/>
              <a:buChar char="•"/>
            </a:pPr>
            <a:r>
              <a:rPr lang="en-US" dirty="0">
                <a:hlinkClick r:id="rId7"/>
              </a:rPr>
              <a:t>https://www.cs.toronto.edu/~hinton/absps/NatureDeepReview.pdf</a:t>
            </a:r>
            <a:endParaRPr lang="en-US" dirty="0"/>
          </a:p>
          <a:p>
            <a:pPr marL="285750" indent="-285750">
              <a:buFont typeface="Arial" panose="020B0604020202020204" pitchFamily="34" charset="0"/>
              <a:buChar char="•"/>
            </a:pPr>
            <a:r>
              <a:rPr lang="en-US" dirty="0"/>
              <a:t>68168 citations!!!</a:t>
            </a:r>
          </a:p>
        </p:txBody>
      </p:sp>
    </p:spTree>
    <p:extLst>
      <p:ext uri="{BB962C8B-B14F-4D97-AF65-F5344CB8AC3E}">
        <p14:creationId xmlns:p14="http://schemas.microsoft.com/office/powerpoint/2010/main" val="921176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472D9-8E4E-EBE3-F4F0-60794CAF3EEE}"/>
              </a:ext>
            </a:extLst>
          </p:cNvPr>
          <p:cNvSpPr>
            <a:spLocks noGrp="1"/>
          </p:cNvSpPr>
          <p:nvPr>
            <p:ph type="title"/>
          </p:nvPr>
        </p:nvSpPr>
        <p:spPr/>
        <p:txBody>
          <a:bodyPr/>
          <a:lstStyle/>
          <a:p>
            <a:r>
              <a:rPr lang="en-US"/>
              <a:t>Generating Functions, Data, and Models</a:t>
            </a:r>
          </a:p>
        </p:txBody>
      </p:sp>
      <p:sp>
        <p:nvSpPr>
          <p:cNvPr id="3" name="Content Placeholder 2">
            <a:extLst>
              <a:ext uri="{FF2B5EF4-FFF2-40B4-BE49-F238E27FC236}">
                <a16:creationId xmlns:a16="http://schemas.microsoft.com/office/drawing/2014/main" id="{CD218520-B153-ABE1-F4AC-772C8D55FEF0}"/>
              </a:ext>
            </a:extLst>
          </p:cNvPr>
          <p:cNvSpPr>
            <a:spLocks noGrp="1"/>
          </p:cNvSpPr>
          <p:nvPr>
            <p:ph idx="1"/>
          </p:nvPr>
        </p:nvSpPr>
        <p:spPr/>
        <p:txBody>
          <a:bodyPr/>
          <a:lstStyle/>
          <a:p>
            <a:r>
              <a:rPr lang="en-US"/>
              <a:t>Generating Function – the underlying function that creates a data set. If we know this function, we have the perfect model of a system.</a:t>
            </a:r>
          </a:p>
          <a:p>
            <a:r>
              <a:rPr lang="en-US"/>
              <a:t>Data – Output from the generating function.  This may involve random spacing in X values and noise.  </a:t>
            </a:r>
          </a:p>
          <a:p>
            <a:r>
              <a:rPr lang="en-US"/>
              <a:t>Model – A functional form with optimized coefficients used to fit data.  Ideally, this should reproduce the generating function.</a:t>
            </a:r>
          </a:p>
        </p:txBody>
      </p:sp>
      <p:sp>
        <p:nvSpPr>
          <p:cNvPr id="4" name="Slide Number Placeholder 3">
            <a:extLst>
              <a:ext uri="{FF2B5EF4-FFF2-40B4-BE49-F238E27FC236}">
                <a16:creationId xmlns:a16="http://schemas.microsoft.com/office/drawing/2014/main" id="{ECCFE17D-AAFA-758F-B461-39C7BE223076}"/>
              </a:ext>
            </a:extLst>
          </p:cNvPr>
          <p:cNvSpPr>
            <a:spLocks noGrp="1"/>
          </p:cNvSpPr>
          <p:nvPr>
            <p:ph type="sldNum" sz="quarter" idx="12"/>
          </p:nvPr>
        </p:nvSpPr>
        <p:spPr/>
        <p:txBody>
          <a:bodyPr/>
          <a:lstStyle/>
          <a:p>
            <a:fld id="{2731E1F7-1659-4E05-9C86-B889427470BB}" type="slidenum">
              <a:rPr lang="en-US" smtClean="0"/>
              <a:t>3</a:t>
            </a:fld>
            <a:endParaRPr lang="en-US"/>
          </a:p>
        </p:txBody>
      </p:sp>
    </p:spTree>
    <p:extLst>
      <p:ext uri="{BB962C8B-B14F-4D97-AF65-F5344CB8AC3E}">
        <p14:creationId xmlns:p14="http://schemas.microsoft.com/office/powerpoint/2010/main" val="32650159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35E25-6F4B-6CC4-2E29-83BD4A813AEA}"/>
              </a:ext>
            </a:extLst>
          </p:cNvPr>
          <p:cNvSpPr>
            <a:spLocks noGrp="1"/>
          </p:cNvSpPr>
          <p:nvPr>
            <p:ph type="title"/>
          </p:nvPr>
        </p:nvSpPr>
        <p:spPr/>
        <p:txBody>
          <a:bodyPr/>
          <a:lstStyle/>
          <a:p>
            <a:r>
              <a:rPr lang="en-US" dirty="0"/>
              <a:t>Transformer </a:t>
            </a:r>
            <a:br>
              <a:rPr lang="en-US" dirty="0"/>
            </a:br>
            <a:r>
              <a:rPr lang="en-US" dirty="0"/>
              <a:t>Models - 2017</a:t>
            </a:r>
          </a:p>
        </p:txBody>
      </p:sp>
      <p:sp>
        <p:nvSpPr>
          <p:cNvPr id="3" name="Slide Number Placeholder 2">
            <a:extLst>
              <a:ext uri="{FF2B5EF4-FFF2-40B4-BE49-F238E27FC236}">
                <a16:creationId xmlns:a16="http://schemas.microsoft.com/office/drawing/2014/main" id="{EE82EB66-ED92-59D1-A713-89FD17EA5BA3}"/>
              </a:ext>
            </a:extLst>
          </p:cNvPr>
          <p:cNvSpPr>
            <a:spLocks noGrp="1"/>
          </p:cNvSpPr>
          <p:nvPr>
            <p:ph type="sldNum" sz="quarter" idx="12"/>
          </p:nvPr>
        </p:nvSpPr>
        <p:spPr/>
        <p:txBody>
          <a:bodyPr/>
          <a:lstStyle/>
          <a:p>
            <a:fld id="{2731E1F7-1659-4E05-9C86-B889427470BB}" type="slidenum">
              <a:rPr lang="en-US" smtClean="0"/>
              <a:t>30</a:t>
            </a:fld>
            <a:endParaRPr lang="en-US" dirty="0"/>
          </a:p>
        </p:txBody>
      </p:sp>
      <p:sp>
        <p:nvSpPr>
          <p:cNvPr id="6" name="TextBox 5">
            <a:extLst>
              <a:ext uri="{FF2B5EF4-FFF2-40B4-BE49-F238E27FC236}">
                <a16:creationId xmlns:a16="http://schemas.microsoft.com/office/drawing/2014/main" id="{CBFDF5A2-5E93-1EB7-FD9B-15A0B07BB491}"/>
              </a:ext>
            </a:extLst>
          </p:cNvPr>
          <p:cNvSpPr txBox="1"/>
          <p:nvPr/>
        </p:nvSpPr>
        <p:spPr>
          <a:xfrm>
            <a:off x="437657" y="4826675"/>
            <a:ext cx="4449191" cy="2031325"/>
          </a:xfrm>
          <a:prstGeom prst="rect">
            <a:avLst/>
          </a:prstGeom>
          <a:noFill/>
        </p:spPr>
        <p:txBody>
          <a:bodyPr wrap="square">
            <a:spAutoFit/>
          </a:bodyPr>
          <a:lstStyle/>
          <a:p>
            <a:r>
              <a:rPr lang="en-US" b="0" i="0" u="none" strike="noStrike" dirty="0">
                <a:effectLst/>
                <a:latin typeface="Lucida Grande"/>
              </a:rPr>
              <a:t>Ashish Vaswani, Noam </a:t>
            </a:r>
            <a:r>
              <a:rPr lang="en-US" b="0" i="0" u="none" strike="noStrike" dirty="0" err="1">
                <a:effectLst/>
                <a:latin typeface="Lucida Grande"/>
              </a:rPr>
              <a:t>Shazeer</a:t>
            </a:r>
            <a:r>
              <a:rPr lang="en-US" b="0" i="0" u="none" strike="noStrike">
                <a:effectLst/>
                <a:latin typeface="Lucida Grande"/>
              </a:rPr>
              <a:t>, Niki Parmar, Jakob </a:t>
            </a:r>
            <a:r>
              <a:rPr lang="en-US" b="0" i="0" u="none" strike="noStrike" err="1">
                <a:effectLst/>
                <a:latin typeface="Lucida Grande"/>
              </a:rPr>
              <a:t>Uszkoreit</a:t>
            </a:r>
            <a:r>
              <a:rPr lang="en-US" b="0" i="0" u="none" strike="noStrike">
                <a:effectLst/>
                <a:latin typeface="Lucida Grande"/>
              </a:rPr>
              <a:t>, </a:t>
            </a:r>
            <a:r>
              <a:rPr lang="en-US" b="0" i="0" u="none" strike="noStrike" err="1">
                <a:effectLst/>
                <a:latin typeface="Lucida Grande"/>
              </a:rPr>
              <a:t>Llion</a:t>
            </a:r>
            <a:r>
              <a:rPr lang="en-US" b="0" i="0" u="none" strike="noStrike">
                <a:effectLst/>
                <a:latin typeface="Lucida Grande"/>
              </a:rPr>
              <a:t> Jones, Aidan N. Gomez, Lukasz Kaiser, Illia </a:t>
            </a:r>
            <a:r>
              <a:rPr lang="en-US" b="0" i="0" u="none" strike="noStrike" err="1">
                <a:effectLst/>
                <a:latin typeface="Lucida Grande"/>
              </a:rPr>
              <a:t>Polosukhin</a:t>
            </a:r>
            <a:r>
              <a:rPr lang="en-US" b="0" i="0" u="none" strike="noStrike">
                <a:effectLst/>
                <a:latin typeface="Lucida Grande"/>
              </a:rPr>
              <a:t>  2017 – Attention is all you need - </a:t>
            </a:r>
            <a:r>
              <a:rPr lang="en-US" b="0" i="0" u="none" strike="noStrike">
                <a:effectLst/>
                <a:latin typeface="Lucida Grande"/>
                <a:hlinkClick r:id="rId2"/>
              </a:rPr>
              <a:t>https://arxiv.org/abs/1706.03762</a:t>
            </a:r>
            <a:endParaRPr lang="en-US" b="0" i="0" u="none" strike="noStrike">
              <a:effectLst/>
              <a:latin typeface="Lucida Grande"/>
            </a:endParaRPr>
          </a:p>
          <a:p>
            <a:endParaRPr lang="en-US"/>
          </a:p>
          <a:p>
            <a:r>
              <a:rPr lang="en-US"/>
              <a:t>Citations: 85224!!!!</a:t>
            </a:r>
          </a:p>
        </p:txBody>
      </p:sp>
      <p:pic>
        <p:nvPicPr>
          <p:cNvPr id="8" name="Picture 7">
            <a:extLst>
              <a:ext uri="{FF2B5EF4-FFF2-40B4-BE49-F238E27FC236}">
                <a16:creationId xmlns:a16="http://schemas.microsoft.com/office/drawing/2014/main" id="{9641CEC0-9CC1-F7F7-51B9-2224E2C86B42}"/>
              </a:ext>
            </a:extLst>
          </p:cNvPr>
          <p:cNvPicPr>
            <a:picLocks noChangeAspect="1"/>
          </p:cNvPicPr>
          <p:nvPr/>
        </p:nvPicPr>
        <p:blipFill>
          <a:blip r:embed="rId3"/>
          <a:stretch>
            <a:fillRect/>
          </a:stretch>
        </p:blipFill>
        <p:spPr>
          <a:xfrm>
            <a:off x="4965162" y="0"/>
            <a:ext cx="7290876" cy="6858000"/>
          </a:xfrm>
          <a:prstGeom prst="rect">
            <a:avLst/>
          </a:prstGeom>
        </p:spPr>
      </p:pic>
      <p:pic>
        <p:nvPicPr>
          <p:cNvPr id="1026" name="Picture 2" descr="Transformers 2024 Animated Film Plot Revealed: Origin Stories">
            <a:extLst>
              <a:ext uri="{FF2B5EF4-FFF2-40B4-BE49-F238E27FC236}">
                <a16:creationId xmlns:a16="http://schemas.microsoft.com/office/drawing/2014/main" id="{F42A0FB1-09F3-6F02-3CFA-0CEDE8F2A4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197" y="1999940"/>
            <a:ext cx="4679211" cy="262035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75F271A-FF63-84C0-CD99-5650C62C7F0F}"/>
              </a:ext>
            </a:extLst>
          </p:cNvPr>
          <p:cNvSpPr txBox="1"/>
          <p:nvPr/>
        </p:nvSpPr>
        <p:spPr>
          <a:xfrm>
            <a:off x="2785394" y="4474886"/>
            <a:ext cx="2704587" cy="261610"/>
          </a:xfrm>
          <a:prstGeom prst="rect">
            <a:avLst/>
          </a:prstGeom>
          <a:noFill/>
        </p:spPr>
        <p:txBody>
          <a:bodyPr wrap="none" rtlCol="0">
            <a:spAutoFit/>
          </a:bodyPr>
          <a:lstStyle/>
          <a:p>
            <a:r>
              <a:rPr lang="en-US" sz="1100"/>
              <a:t>Image </a:t>
            </a:r>
            <a:r>
              <a:rPr lang="en-US" sz="1100" err="1"/>
              <a:t>Credit:Transformers</a:t>
            </a:r>
            <a:r>
              <a:rPr lang="en-US" sz="1100"/>
              <a:t> Animated Movie</a:t>
            </a:r>
          </a:p>
        </p:txBody>
      </p:sp>
      <p:sp>
        <p:nvSpPr>
          <p:cNvPr id="5" name="TextBox 4">
            <a:extLst>
              <a:ext uri="{FF2B5EF4-FFF2-40B4-BE49-F238E27FC236}">
                <a16:creationId xmlns:a16="http://schemas.microsoft.com/office/drawing/2014/main" id="{031F3181-8BF1-EE9E-E0ED-99E66076E406}"/>
              </a:ext>
            </a:extLst>
          </p:cNvPr>
          <p:cNvSpPr txBox="1"/>
          <p:nvPr/>
        </p:nvSpPr>
        <p:spPr>
          <a:xfrm>
            <a:off x="9871994" y="6133951"/>
            <a:ext cx="2098651" cy="261610"/>
          </a:xfrm>
          <a:prstGeom prst="rect">
            <a:avLst/>
          </a:prstGeom>
          <a:noFill/>
        </p:spPr>
        <p:txBody>
          <a:bodyPr wrap="none" rtlCol="0">
            <a:spAutoFit/>
          </a:bodyPr>
          <a:lstStyle/>
          <a:p>
            <a:r>
              <a:rPr lang="en-US" sz="1100"/>
              <a:t>Image Credit: Vaswani et al. 2017</a:t>
            </a:r>
          </a:p>
        </p:txBody>
      </p:sp>
      <p:sp>
        <p:nvSpPr>
          <p:cNvPr id="9" name="TextBox 8">
            <a:extLst>
              <a:ext uri="{FF2B5EF4-FFF2-40B4-BE49-F238E27FC236}">
                <a16:creationId xmlns:a16="http://schemas.microsoft.com/office/drawing/2014/main" id="{DFB1AB84-1035-CC82-F993-44843DD969E1}"/>
              </a:ext>
            </a:extLst>
          </p:cNvPr>
          <p:cNvSpPr txBox="1"/>
          <p:nvPr/>
        </p:nvSpPr>
        <p:spPr>
          <a:xfrm>
            <a:off x="2121633" y="2151275"/>
            <a:ext cx="3368348" cy="1200329"/>
          </a:xfrm>
          <a:prstGeom prst="rect">
            <a:avLst/>
          </a:prstGeom>
          <a:noFill/>
        </p:spPr>
        <p:txBody>
          <a:bodyPr wrap="square" rtlCol="0">
            <a:spAutoFit/>
          </a:bodyPr>
          <a:lstStyle/>
          <a:p>
            <a:r>
              <a:rPr lang="en-US" sz="3600" b="1" dirty="0">
                <a:solidFill>
                  <a:schemeClr val="bg1"/>
                </a:solidFill>
              </a:rPr>
              <a:t>Not these transformers!</a:t>
            </a:r>
          </a:p>
        </p:txBody>
      </p:sp>
    </p:spTree>
    <p:extLst>
      <p:ext uri="{BB962C8B-B14F-4D97-AF65-F5344CB8AC3E}">
        <p14:creationId xmlns:p14="http://schemas.microsoft.com/office/powerpoint/2010/main" val="15418950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11DCA-BC21-1A67-8A71-D2CB29C90F6D}"/>
              </a:ext>
            </a:extLst>
          </p:cNvPr>
          <p:cNvSpPr>
            <a:spLocks noGrp="1"/>
          </p:cNvSpPr>
          <p:nvPr>
            <p:ph type="title"/>
          </p:nvPr>
        </p:nvSpPr>
        <p:spPr/>
        <p:txBody>
          <a:bodyPr/>
          <a:lstStyle/>
          <a:p>
            <a:r>
              <a:rPr lang="en-US" dirty="0"/>
              <a:t>Natural Language Processing</a:t>
            </a:r>
          </a:p>
        </p:txBody>
      </p:sp>
      <p:sp>
        <p:nvSpPr>
          <p:cNvPr id="3" name="Content Placeholder 2">
            <a:extLst>
              <a:ext uri="{FF2B5EF4-FFF2-40B4-BE49-F238E27FC236}">
                <a16:creationId xmlns:a16="http://schemas.microsoft.com/office/drawing/2014/main" id="{4D4DBD6A-C963-DB54-6803-BBCE610EC9B2}"/>
              </a:ext>
            </a:extLst>
          </p:cNvPr>
          <p:cNvSpPr>
            <a:spLocks noGrp="1"/>
          </p:cNvSpPr>
          <p:nvPr>
            <p:ph idx="1"/>
          </p:nvPr>
        </p:nvSpPr>
        <p:spPr/>
        <p:txBody>
          <a:bodyPr/>
          <a:lstStyle/>
          <a:p>
            <a:endParaRPr lang="en-US" dirty="0"/>
          </a:p>
          <a:p>
            <a:r>
              <a:rPr lang="en-US" dirty="0"/>
              <a:t>The ability to process and interpret human languages</a:t>
            </a:r>
          </a:p>
          <a:p>
            <a:r>
              <a:rPr lang="en-US" dirty="0"/>
              <a:t>2021 - “Applications of Modern NLP Techniques for Predictive Modeling in Warranty Data” – </a:t>
            </a:r>
            <a:r>
              <a:rPr lang="en-US" dirty="0" err="1"/>
              <a:t>Shuzhe</a:t>
            </a:r>
            <a:r>
              <a:rPr lang="en-US" dirty="0"/>
              <a:t> Xu</a:t>
            </a:r>
          </a:p>
        </p:txBody>
      </p:sp>
      <p:sp>
        <p:nvSpPr>
          <p:cNvPr id="4" name="Slide Number Placeholder 3">
            <a:extLst>
              <a:ext uri="{FF2B5EF4-FFF2-40B4-BE49-F238E27FC236}">
                <a16:creationId xmlns:a16="http://schemas.microsoft.com/office/drawing/2014/main" id="{E9437C89-CC38-8221-DBCD-A4F7D7306373}"/>
              </a:ext>
            </a:extLst>
          </p:cNvPr>
          <p:cNvSpPr>
            <a:spLocks noGrp="1"/>
          </p:cNvSpPr>
          <p:nvPr>
            <p:ph type="sldNum" sz="quarter" idx="12"/>
          </p:nvPr>
        </p:nvSpPr>
        <p:spPr/>
        <p:txBody>
          <a:bodyPr/>
          <a:lstStyle/>
          <a:p>
            <a:fld id="{55762944-E8C6-4787-8CEB-9EE3E0754383}" type="slidenum">
              <a:rPr lang="en-US" smtClean="0"/>
              <a:t>31</a:t>
            </a:fld>
            <a:endParaRPr lang="en-US"/>
          </a:p>
        </p:txBody>
      </p:sp>
    </p:spTree>
    <p:extLst>
      <p:ext uri="{BB962C8B-B14F-4D97-AF65-F5344CB8AC3E}">
        <p14:creationId xmlns:p14="http://schemas.microsoft.com/office/powerpoint/2010/main" val="33290111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A29CE-01AD-B054-102D-95F295E852ED}"/>
              </a:ext>
            </a:extLst>
          </p:cNvPr>
          <p:cNvSpPr>
            <a:spLocks noGrp="1"/>
          </p:cNvSpPr>
          <p:nvPr>
            <p:ph type="title"/>
          </p:nvPr>
        </p:nvSpPr>
        <p:spPr>
          <a:xfrm>
            <a:off x="635000" y="640823"/>
            <a:ext cx="3418659" cy="5583148"/>
          </a:xfrm>
        </p:spPr>
        <p:txBody>
          <a:bodyPr anchor="ctr">
            <a:normAutofit/>
          </a:bodyPr>
          <a:lstStyle/>
          <a:p>
            <a:r>
              <a:rPr lang="en-US" sz="5400" dirty="0"/>
              <a:t>Why do we have LLMs?</a:t>
            </a:r>
          </a:p>
        </p:txBody>
      </p:sp>
      <p:sp>
        <p:nvSpPr>
          <p:cNvPr id="4" name="Slide Number Placeholder 3">
            <a:extLst>
              <a:ext uri="{FF2B5EF4-FFF2-40B4-BE49-F238E27FC236}">
                <a16:creationId xmlns:a16="http://schemas.microsoft.com/office/drawing/2014/main" id="{F65BCD19-09F1-3346-BC81-5DB2CA0EE97D}"/>
              </a:ext>
            </a:extLst>
          </p:cNvPr>
          <p:cNvSpPr>
            <a:spLocks noGrp="1"/>
          </p:cNvSpPr>
          <p:nvPr>
            <p:ph type="sldNum" sz="quarter" idx="12"/>
          </p:nvPr>
        </p:nvSpPr>
        <p:spPr>
          <a:xfrm>
            <a:off x="8610600" y="6356350"/>
            <a:ext cx="2743200" cy="365125"/>
          </a:xfrm>
        </p:spPr>
        <p:txBody>
          <a:bodyPr>
            <a:normAutofit/>
          </a:bodyPr>
          <a:lstStyle/>
          <a:p>
            <a:pPr>
              <a:spcAft>
                <a:spcPts val="600"/>
              </a:spcAft>
            </a:pPr>
            <a:fld id="{2731E1F7-1659-4E05-9C86-B889427470BB}" type="slidenum">
              <a:rPr lang="en-US" smtClean="0"/>
              <a:pPr>
                <a:spcAft>
                  <a:spcPts val="600"/>
                </a:spcAft>
              </a:pPr>
              <a:t>32</a:t>
            </a:fld>
            <a:endParaRPr lang="en-US" dirty="0"/>
          </a:p>
        </p:txBody>
      </p:sp>
      <p:graphicFrame>
        <p:nvGraphicFramePr>
          <p:cNvPr id="6" name="Content Placeholder 2">
            <a:extLst>
              <a:ext uri="{FF2B5EF4-FFF2-40B4-BE49-F238E27FC236}">
                <a16:creationId xmlns:a16="http://schemas.microsoft.com/office/drawing/2014/main" id="{6C1CC7FE-BBE5-F4A3-9DD1-273A7438A8D7}"/>
              </a:ext>
            </a:extLst>
          </p:cNvPr>
          <p:cNvGraphicFramePr>
            <a:graphicFrameLocks noGrp="1"/>
          </p:cNvGraphicFramePr>
          <p:nvPr>
            <p:ph idx="1"/>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693285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2781E-0B33-5385-0779-65F65E8A4216}"/>
              </a:ext>
            </a:extLst>
          </p:cNvPr>
          <p:cNvSpPr>
            <a:spLocks noGrp="1"/>
          </p:cNvSpPr>
          <p:nvPr>
            <p:ph type="title"/>
          </p:nvPr>
        </p:nvSpPr>
        <p:spPr/>
        <p:txBody>
          <a:bodyPr/>
          <a:lstStyle/>
          <a:p>
            <a:r>
              <a:rPr lang="en-US"/>
              <a:t>The rate of progress in AI</a:t>
            </a:r>
          </a:p>
        </p:txBody>
      </p:sp>
      <p:graphicFrame>
        <p:nvGraphicFramePr>
          <p:cNvPr id="19" name="Content Placeholder 2">
            <a:extLst>
              <a:ext uri="{FF2B5EF4-FFF2-40B4-BE49-F238E27FC236}">
                <a16:creationId xmlns:a16="http://schemas.microsoft.com/office/drawing/2014/main" id="{34709AAA-5BC1-C074-9408-B15D88BADEE2}"/>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9C317464-5433-712A-389D-6D57B41133C0}"/>
              </a:ext>
            </a:extLst>
          </p:cNvPr>
          <p:cNvSpPr>
            <a:spLocks noGrp="1"/>
          </p:cNvSpPr>
          <p:nvPr>
            <p:ph type="sldNum" sz="quarter" idx="12"/>
          </p:nvPr>
        </p:nvSpPr>
        <p:spPr/>
        <p:txBody>
          <a:bodyPr/>
          <a:lstStyle/>
          <a:p>
            <a:fld id="{2731E1F7-1659-4E05-9C86-B889427470BB}" type="slidenum">
              <a:rPr lang="en-US" smtClean="0"/>
              <a:t>33</a:t>
            </a:fld>
            <a:endParaRPr lang="en-US"/>
          </a:p>
        </p:txBody>
      </p:sp>
    </p:spTree>
    <p:extLst>
      <p:ext uri="{BB962C8B-B14F-4D97-AF65-F5344CB8AC3E}">
        <p14:creationId xmlns:p14="http://schemas.microsoft.com/office/powerpoint/2010/main" val="2415551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0D147-E200-FF48-EFC0-49C1603066DC}"/>
              </a:ext>
            </a:extLst>
          </p:cNvPr>
          <p:cNvSpPr>
            <a:spLocks noGrp="1"/>
          </p:cNvSpPr>
          <p:nvPr>
            <p:ph type="title"/>
          </p:nvPr>
        </p:nvSpPr>
        <p:spPr/>
        <p:txBody>
          <a:bodyPr/>
          <a:lstStyle/>
          <a:p>
            <a:r>
              <a:rPr lang="en-US" dirty="0"/>
              <a:t>Large Language Model Data Sets and Weights</a:t>
            </a:r>
          </a:p>
        </p:txBody>
      </p:sp>
      <p:sp>
        <p:nvSpPr>
          <p:cNvPr id="4" name="Content Placeholder 3">
            <a:extLst>
              <a:ext uri="{FF2B5EF4-FFF2-40B4-BE49-F238E27FC236}">
                <a16:creationId xmlns:a16="http://schemas.microsoft.com/office/drawing/2014/main" id="{2069D195-5AF9-1C9F-14FC-DC9BF20C4C2F}"/>
              </a:ext>
            </a:extLst>
          </p:cNvPr>
          <p:cNvSpPr>
            <a:spLocks noGrp="1"/>
          </p:cNvSpPr>
          <p:nvPr>
            <p:ph idx="1"/>
          </p:nvPr>
        </p:nvSpPr>
        <p:spPr/>
        <p:txBody>
          <a:bodyPr>
            <a:normAutofit fontScale="85000" lnSpcReduction="20000"/>
          </a:bodyPr>
          <a:lstStyle/>
          <a:p>
            <a:r>
              <a:rPr lang="en-US" dirty="0"/>
              <a:t>Simple Code</a:t>
            </a:r>
          </a:p>
          <a:p>
            <a:pPr lvl="1"/>
            <a:r>
              <a:rPr lang="en-US" dirty="0">
                <a:hlinkClick r:id="rId3"/>
              </a:rPr>
              <a:t>https://github.com/nshepperd/gpt-2/tree/finetuning/src</a:t>
            </a:r>
            <a:endParaRPr lang="en-US" dirty="0"/>
          </a:p>
          <a:p>
            <a:r>
              <a:rPr lang="en-US" dirty="0"/>
              <a:t>Huge data sets</a:t>
            </a:r>
          </a:p>
          <a:p>
            <a:pPr lvl="1"/>
            <a:r>
              <a:rPr lang="en-US" dirty="0"/>
              <a:t>GPT-1  (2018) 7000 unpublished books</a:t>
            </a:r>
          </a:p>
          <a:p>
            <a:pPr lvl="1"/>
            <a:r>
              <a:rPr lang="en-US" dirty="0"/>
              <a:t>GPT-2  (2019) 40 gigabytes</a:t>
            </a:r>
          </a:p>
          <a:p>
            <a:pPr lvl="1"/>
            <a:r>
              <a:rPr lang="en-US" dirty="0"/>
              <a:t>GPT-3  (2020) 570 gigabyte</a:t>
            </a:r>
          </a:p>
          <a:p>
            <a:pPr lvl="1"/>
            <a:r>
              <a:rPr lang="en-US" dirty="0"/>
              <a:t>GPT-4  (2023) 45 Terabytes</a:t>
            </a:r>
          </a:p>
          <a:p>
            <a:pPr lvl="1"/>
            <a:r>
              <a:rPr lang="en-US" dirty="0"/>
              <a:t>GPT-4o (2024) 45 Terabytes</a:t>
            </a:r>
          </a:p>
          <a:p>
            <a:r>
              <a:rPr lang="en-US" dirty="0"/>
              <a:t>Complex networks based on Transformers</a:t>
            </a:r>
          </a:p>
          <a:p>
            <a:pPr lvl="1"/>
            <a:r>
              <a:rPr lang="en-US" dirty="0"/>
              <a:t>GPT-1  117 million weights</a:t>
            </a:r>
          </a:p>
          <a:p>
            <a:pPr lvl="1"/>
            <a:r>
              <a:rPr lang="en-US" dirty="0"/>
              <a:t>GPT-2  1.5 billion weights</a:t>
            </a:r>
          </a:p>
          <a:p>
            <a:pPr lvl="1"/>
            <a:r>
              <a:rPr lang="en-US" dirty="0"/>
              <a:t>GPT-3  175 billion weights</a:t>
            </a:r>
          </a:p>
          <a:p>
            <a:pPr lvl="1"/>
            <a:r>
              <a:rPr lang="en-US" dirty="0"/>
              <a:t>GPT-4  1.6 trillion weights </a:t>
            </a:r>
          </a:p>
          <a:p>
            <a:pPr lvl="1"/>
            <a:r>
              <a:rPr lang="en-US" dirty="0"/>
              <a:t>GPT-5  5 trillion weights????</a:t>
            </a:r>
          </a:p>
          <a:p>
            <a:endParaRPr lang="en-US" dirty="0"/>
          </a:p>
        </p:txBody>
      </p:sp>
      <p:sp>
        <p:nvSpPr>
          <p:cNvPr id="3" name="Slide Number Placeholder 2">
            <a:extLst>
              <a:ext uri="{FF2B5EF4-FFF2-40B4-BE49-F238E27FC236}">
                <a16:creationId xmlns:a16="http://schemas.microsoft.com/office/drawing/2014/main" id="{42CECE52-0BF0-0614-ACC2-B11674FD8842}"/>
              </a:ext>
            </a:extLst>
          </p:cNvPr>
          <p:cNvSpPr>
            <a:spLocks noGrp="1"/>
          </p:cNvSpPr>
          <p:nvPr>
            <p:ph type="sldNum" sz="quarter" idx="12"/>
          </p:nvPr>
        </p:nvSpPr>
        <p:spPr/>
        <p:txBody>
          <a:bodyPr/>
          <a:lstStyle/>
          <a:p>
            <a:fld id="{2731E1F7-1659-4E05-9C86-B889427470BB}" type="slidenum">
              <a:rPr lang="en-US" smtClean="0"/>
              <a:t>34</a:t>
            </a:fld>
            <a:endParaRPr lang="en-US"/>
          </a:p>
        </p:txBody>
      </p:sp>
      <p:sp>
        <p:nvSpPr>
          <p:cNvPr id="5" name="TextBox 4">
            <a:extLst>
              <a:ext uri="{FF2B5EF4-FFF2-40B4-BE49-F238E27FC236}">
                <a16:creationId xmlns:a16="http://schemas.microsoft.com/office/drawing/2014/main" id="{6F41F688-F35A-7CEA-6C6C-77FAB9721435}"/>
              </a:ext>
            </a:extLst>
          </p:cNvPr>
          <p:cNvSpPr txBox="1"/>
          <p:nvPr/>
        </p:nvSpPr>
        <p:spPr>
          <a:xfrm>
            <a:off x="7643446" y="3927230"/>
            <a:ext cx="4427822" cy="646331"/>
          </a:xfrm>
          <a:prstGeom prst="rect">
            <a:avLst/>
          </a:prstGeom>
          <a:noFill/>
        </p:spPr>
        <p:txBody>
          <a:bodyPr wrap="square" rtlCol="0">
            <a:spAutoFit/>
          </a:bodyPr>
          <a:lstStyle/>
          <a:p>
            <a:r>
              <a:rPr lang="en-US"/>
              <a:t>The human brain has approximately 1000 Trillion synapses and 86 billion neurons</a:t>
            </a:r>
          </a:p>
        </p:txBody>
      </p:sp>
    </p:spTree>
    <p:extLst>
      <p:ext uri="{BB962C8B-B14F-4D97-AF65-F5344CB8AC3E}">
        <p14:creationId xmlns:p14="http://schemas.microsoft.com/office/powerpoint/2010/main" val="26769524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07127-12BC-0AA5-7981-ABA6727AE9FE}"/>
              </a:ext>
            </a:extLst>
          </p:cNvPr>
          <p:cNvSpPr>
            <a:spLocks noGrp="1"/>
          </p:cNvSpPr>
          <p:nvPr>
            <p:ph type="title"/>
          </p:nvPr>
        </p:nvSpPr>
        <p:spPr>
          <a:xfrm>
            <a:off x="757280" y="-144673"/>
            <a:ext cx="10515600" cy="1325563"/>
          </a:xfrm>
        </p:spPr>
        <p:txBody>
          <a:bodyPr/>
          <a:lstStyle/>
          <a:p>
            <a:r>
              <a:rPr lang="en-US" dirty="0"/>
              <a:t>How fast is AI getting better?</a:t>
            </a:r>
          </a:p>
        </p:txBody>
      </p:sp>
      <p:sp>
        <p:nvSpPr>
          <p:cNvPr id="4" name="Slide Number Placeholder 3">
            <a:extLst>
              <a:ext uri="{FF2B5EF4-FFF2-40B4-BE49-F238E27FC236}">
                <a16:creationId xmlns:a16="http://schemas.microsoft.com/office/drawing/2014/main" id="{153156D5-37E6-22C1-647A-F7611795143A}"/>
              </a:ext>
            </a:extLst>
          </p:cNvPr>
          <p:cNvSpPr>
            <a:spLocks noGrp="1"/>
          </p:cNvSpPr>
          <p:nvPr>
            <p:ph type="sldNum" sz="quarter" idx="12"/>
          </p:nvPr>
        </p:nvSpPr>
        <p:spPr/>
        <p:txBody>
          <a:bodyPr/>
          <a:lstStyle/>
          <a:p>
            <a:fld id="{55762944-E8C6-4787-8CEB-9EE3E0754383}" type="slidenum">
              <a:rPr lang="en-US" smtClean="0"/>
              <a:t>35</a:t>
            </a:fld>
            <a:endParaRPr lang="en-US"/>
          </a:p>
        </p:txBody>
      </p:sp>
      <p:pic>
        <p:nvPicPr>
          <p:cNvPr id="1030" name="Picture 6">
            <a:extLst>
              <a:ext uri="{FF2B5EF4-FFF2-40B4-BE49-F238E27FC236}">
                <a16:creationId xmlns:a16="http://schemas.microsoft.com/office/drawing/2014/main" id="{6777CFD4-6DB6-F0E2-6B8D-6090653CB5B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18764" y="810551"/>
            <a:ext cx="7954471" cy="59161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D7BC97D-592A-9DB9-8095-E9F7A5BB02D5}"/>
              </a:ext>
            </a:extLst>
          </p:cNvPr>
          <p:cNvSpPr txBox="1"/>
          <p:nvPr/>
        </p:nvSpPr>
        <p:spPr>
          <a:xfrm>
            <a:off x="542166" y="6117579"/>
            <a:ext cx="2170787" cy="246221"/>
          </a:xfrm>
          <a:prstGeom prst="rect">
            <a:avLst/>
          </a:prstGeom>
          <a:noFill/>
        </p:spPr>
        <p:txBody>
          <a:bodyPr wrap="none" rtlCol="0">
            <a:spAutoFit/>
          </a:bodyPr>
          <a:lstStyle/>
          <a:p>
            <a:r>
              <a:rPr lang="en-US" sz="1000" dirty="0"/>
              <a:t>https://aiindex.stanford.edu/report/</a:t>
            </a:r>
          </a:p>
        </p:txBody>
      </p:sp>
    </p:spTree>
    <p:extLst>
      <p:ext uri="{BB962C8B-B14F-4D97-AF65-F5344CB8AC3E}">
        <p14:creationId xmlns:p14="http://schemas.microsoft.com/office/powerpoint/2010/main" val="23099162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E96BB-8C2F-66A3-1A5C-23A98B890C3E}"/>
              </a:ext>
            </a:extLst>
          </p:cNvPr>
          <p:cNvSpPr>
            <a:spLocks noGrp="1"/>
          </p:cNvSpPr>
          <p:nvPr>
            <p:ph type="title"/>
          </p:nvPr>
        </p:nvSpPr>
        <p:spPr/>
        <p:txBody>
          <a:bodyPr/>
          <a:lstStyle/>
          <a:p>
            <a:r>
              <a:rPr lang="en-US" dirty="0"/>
              <a:t>New Benchmarks – MMMU and GPQA</a:t>
            </a:r>
          </a:p>
        </p:txBody>
      </p:sp>
      <p:sp>
        <p:nvSpPr>
          <p:cNvPr id="4" name="Slide Number Placeholder 3">
            <a:extLst>
              <a:ext uri="{FF2B5EF4-FFF2-40B4-BE49-F238E27FC236}">
                <a16:creationId xmlns:a16="http://schemas.microsoft.com/office/drawing/2014/main" id="{54D694D3-A4AA-88C2-48C4-414CC691F5C2}"/>
              </a:ext>
            </a:extLst>
          </p:cNvPr>
          <p:cNvSpPr>
            <a:spLocks noGrp="1"/>
          </p:cNvSpPr>
          <p:nvPr>
            <p:ph type="sldNum" sz="quarter" idx="12"/>
          </p:nvPr>
        </p:nvSpPr>
        <p:spPr/>
        <p:txBody>
          <a:bodyPr/>
          <a:lstStyle/>
          <a:p>
            <a:fld id="{55762944-E8C6-4787-8CEB-9EE3E0754383}" type="slidenum">
              <a:rPr lang="en-US" smtClean="0"/>
              <a:t>36</a:t>
            </a:fld>
            <a:endParaRPr lang="en-US"/>
          </a:p>
        </p:txBody>
      </p:sp>
      <p:pic>
        <p:nvPicPr>
          <p:cNvPr id="2050" name="Picture 2">
            <a:extLst>
              <a:ext uri="{FF2B5EF4-FFF2-40B4-BE49-F238E27FC236}">
                <a16:creationId xmlns:a16="http://schemas.microsoft.com/office/drawing/2014/main" id="{670AFEAD-4E5D-444C-F13C-C436609714F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12555" y="1937905"/>
            <a:ext cx="8184735"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144640D-A878-CCFA-16D7-9C9034F8A1B2}"/>
              </a:ext>
            </a:extLst>
          </p:cNvPr>
          <p:cNvSpPr/>
          <p:nvPr/>
        </p:nvSpPr>
        <p:spPr>
          <a:xfrm>
            <a:off x="1837198" y="3011280"/>
            <a:ext cx="679731" cy="162649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492C566-A7FA-8A49-590D-EED67C1C2B5F}"/>
              </a:ext>
            </a:extLst>
          </p:cNvPr>
          <p:cNvSpPr txBox="1"/>
          <p:nvPr/>
        </p:nvSpPr>
        <p:spPr>
          <a:xfrm>
            <a:off x="1771343" y="2315897"/>
            <a:ext cx="811441" cy="369332"/>
          </a:xfrm>
          <a:prstGeom prst="rect">
            <a:avLst/>
          </a:prstGeom>
          <a:noFill/>
        </p:spPr>
        <p:txBody>
          <a:bodyPr wrap="none" rtlCol="0">
            <a:spAutoFit/>
          </a:bodyPr>
          <a:lstStyle/>
          <a:p>
            <a:r>
              <a:rPr lang="en-US" dirty="0"/>
              <a:t>68.3%</a:t>
            </a:r>
          </a:p>
        </p:txBody>
      </p:sp>
      <p:sp>
        <p:nvSpPr>
          <p:cNvPr id="7" name="TextBox 6">
            <a:extLst>
              <a:ext uri="{FF2B5EF4-FFF2-40B4-BE49-F238E27FC236}">
                <a16:creationId xmlns:a16="http://schemas.microsoft.com/office/drawing/2014/main" id="{E85A31C0-A59C-331B-15BA-9A8A71A0A16E}"/>
              </a:ext>
            </a:extLst>
          </p:cNvPr>
          <p:cNvSpPr txBox="1"/>
          <p:nvPr/>
        </p:nvSpPr>
        <p:spPr>
          <a:xfrm rot="16200000">
            <a:off x="1471581" y="5204761"/>
            <a:ext cx="1410964" cy="276999"/>
          </a:xfrm>
          <a:prstGeom prst="rect">
            <a:avLst/>
          </a:prstGeom>
          <a:noFill/>
        </p:spPr>
        <p:txBody>
          <a:bodyPr wrap="none" rtlCol="0">
            <a:spAutoFit/>
          </a:bodyPr>
          <a:lstStyle/>
          <a:p>
            <a:r>
              <a:rPr lang="en-US" sz="1200" dirty="0"/>
              <a:t>Claude 3.5 Sonnet</a:t>
            </a:r>
          </a:p>
        </p:txBody>
      </p:sp>
      <p:cxnSp>
        <p:nvCxnSpPr>
          <p:cNvPr id="9" name="Straight Connector 8">
            <a:extLst>
              <a:ext uri="{FF2B5EF4-FFF2-40B4-BE49-F238E27FC236}">
                <a16:creationId xmlns:a16="http://schemas.microsoft.com/office/drawing/2014/main" id="{769B0D8F-18BA-E28F-703F-A87E6BD31303}"/>
              </a:ext>
            </a:extLst>
          </p:cNvPr>
          <p:cNvCxnSpPr>
            <a:stCxn id="6" idx="2"/>
            <a:endCxn id="5" idx="0"/>
          </p:cNvCxnSpPr>
          <p:nvPr/>
        </p:nvCxnSpPr>
        <p:spPr>
          <a:xfrm>
            <a:off x="2177064" y="2685229"/>
            <a:ext cx="0" cy="326051"/>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A5CB3B5-CBDF-BB1D-E1B5-035C9E32C4F5}"/>
              </a:ext>
            </a:extLst>
          </p:cNvPr>
          <p:cNvCxnSpPr/>
          <p:nvPr/>
        </p:nvCxnSpPr>
        <p:spPr>
          <a:xfrm>
            <a:off x="1079807" y="2741158"/>
            <a:ext cx="9361088" cy="0"/>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4D48BB8F-AFC7-9ED5-5990-8CFD9BECE01A}"/>
              </a:ext>
            </a:extLst>
          </p:cNvPr>
          <p:cNvSpPr txBox="1"/>
          <p:nvPr/>
        </p:nvSpPr>
        <p:spPr>
          <a:xfrm>
            <a:off x="5184739" y="2325776"/>
            <a:ext cx="2430474" cy="369332"/>
          </a:xfrm>
          <a:prstGeom prst="rect">
            <a:avLst/>
          </a:prstGeom>
          <a:noFill/>
        </p:spPr>
        <p:txBody>
          <a:bodyPr wrap="none" rtlCol="0">
            <a:spAutoFit/>
          </a:bodyPr>
          <a:lstStyle/>
          <a:p>
            <a:r>
              <a:rPr lang="en-US" dirty="0"/>
              <a:t>Human Expert – 82.6%</a:t>
            </a:r>
          </a:p>
        </p:txBody>
      </p:sp>
      <p:sp>
        <p:nvSpPr>
          <p:cNvPr id="3" name="Rectangle 2">
            <a:extLst>
              <a:ext uri="{FF2B5EF4-FFF2-40B4-BE49-F238E27FC236}">
                <a16:creationId xmlns:a16="http://schemas.microsoft.com/office/drawing/2014/main" id="{CE0261F8-1546-5B11-FB07-06ED9E45AB40}"/>
              </a:ext>
            </a:extLst>
          </p:cNvPr>
          <p:cNvSpPr/>
          <p:nvPr/>
        </p:nvSpPr>
        <p:spPr>
          <a:xfrm>
            <a:off x="956794" y="2790763"/>
            <a:ext cx="735017" cy="18470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80BEEFE-DA3F-1CCD-3784-B6218086C478}"/>
              </a:ext>
            </a:extLst>
          </p:cNvPr>
          <p:cNvSpPr txBox="1"/>
          <p:nvPr/>
        </p:nvSpPr>
        <p:spPr>
          <a:xfrm>
            <a:off x="986523" y="2365502"/>
            <a:ext cx="811441" cy="369332"/>
          </a:xfrm>
          <a:prstGeom prst="rect">
            <a:avLst/>
          </a:prstGeom>
          <a:noFill/>
        </p:spPr>
        <p:txBody>
          <a:bodyPr wrap="none" rtlCol="0">
            <a:spAutoFit/>
          </a:bodyPr>
          <a:lstStyle/>
          <a:p>
            <a:r>
              <a:rPr lang="en-US" dirty="0"/>
              <a:t>78.2%</a:t>
            </a:r>
          </a:p>
        </p:txBody>
      </p:sp>
    </p:spTree>
    <p:extLst>
      <p:ext uri="{BB962C8B-B14F-4D97-AF65-F5344CB8AC3E}">
        <p14:creationId xmlns:p14="http://schemas.microsoft.com/office/powerpoint/2010/main" val="14713247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B87EF-FB57-0A95-D177-DF298B2B0F17}"/>
              </a:ext>
            </a:extLst>
          </p:cNvPr>
          <p:cNvSpPr>
            <a:spLocks noGrp="1"/>
          </p:cNvSpPr>
          <p:nvPr>
            <p:ph type="title"/>
          </p:nvPr>
        </p:nvSpPr>
        <p:spPr/>
        <p:txBody>
          <a:bodyPr/>
          <a:lstStyle/>
          <a:p>
            <a:r>
              <a:rPr lang="en-US" dirty="0"/>
              <a:t>OpenAI o1 Benchmarks</a:t>
            </a:r>
          </a:p>
        </p:txBody>
      </p:sp>
      <p:pic>
        <p:nvPicPr>
          <p:cNvPr id="6" name="Content Placeholder 5">
            <a:extLst>
              <a:ext uri="{FF2B5EF4-FFF2-40B4-BE49-F238E27FC236}">
                <a16:creationId xmlns:a16="http://schemas.microsoft.com/office/drawing/2014/main" id="{34656292-35C7-D1CD-1DB1-84EF6E30EDA6}"/>
              </a:ext>
            </a:extLst>
          </p:cNvPr>
          <p:cNvPicPr>
            <a:picLocks noGrp="1" noChangeAspect="1"/>
          </p:cNvPicPr>
          <p:nvPr>
            <p:ph idx="1"/>
          </p:nvPr>
        </p:nvPicPr>
        <p:blipFill>
          <a:blip r:embed="rId2"/>
          <a:stretch>
            <a:fillRect/>
          </a:stretch>
        </p:blipFill>
        <p:spPr>
          <a:xfrm>
            <a:off x="838200" y="1910494"/>
            <a:ext cx="10515600" cy="4181599"/>
          </a:xfrm>
        </p:spPr>
      </p:pic>
      <p:sp>
        <p:nvSpPr>
          <p:cNvPr id="4" name="Slide Number Placeholder 3">
            <a:extLst>
              <a:ext uri="{FF2B5EF4-FFF2-40B4-BE49-F238E27FC236}">
                <a16:creationId xmlns:a16="http://schemas.microsoft.com/office/drawing/2014/main" id="{7F95D737-B591-A7C6-7059-49DFD3D25806}"/>
              </a:ext>
            </a:extLst>
          </p:cNvPr>
          <p:cNvSpPr>
            <a:spLocks noGrp="1"/>
          </p:cNvSpPr>
          <p:nvPr>
            <p:ph type="sldNum" sz="quarter" idx="12"/>
          </p:nvPr>
        </p:nvSpPr>
        <p:spPr/>
        <p:txBody>
          <a:bodyPr/>
          <a:lstStyle/>
          <a:p>
            <a:fld id="{55762944-E8C6-4787-8CEB-9EE3E0754383}" type="slidenum">
              <a:rPr lang="en-US" smtClean="0"/>
              <a:t>37</a:t>
            </a:fld>
            <a:endParaRPr lang="en-US"/>
          </a:p>
        </p:txBody>
      </p:sp>
    </p:spTree>
    <p:extLst>
      <p:ext uri="{BB962C8B-B14F-4D97-AF65-F5344CB8AC3E}">
        <p14:creationId xmlns:p14="http://schemas.microsoft.com/office/powerpoint/2010/main" val="7199097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EE2DA-8409-8084-7C02-5B8204CC6ACB}"/>
              </a:ext>
            </a:extLst>
          </p:cNvPr>
          <p:cNvSpPr>
            <a:spLocks noGrp="1"/>
          </p:cNvSpPr>
          <p:nvPr>
            <p:ph type="title"/>
          </p:nvPr>
        </p:nvSpPr>
        <p:spPr/>
        <p:txBody>
          <a:bodyPr/>
          <a:lstStyle/>
          <a:p>
            <a:r>
              <a:rPr lang="en-US" dirty="0"/>
              <a:t>GPQA Diamond</a:t>
            </a:r>
          </a:p>
        </p:txBody>
      </p:sp>
      <p:sp>
        <p:nvSpPr>
          <p:cNvPr id="3" name="Content Placeholder 2">
            <a:extLst>
              <a:ext uri="{FF2B5EF4-FFF2-40B4-BE49-F238E27FC236}">
                <a16:creationId xmlns:a16="http://schemas.microsoft.com/office/drawing/2014/main" id="{E559FDF2-FE82-BE35-F8EA-FEC8F333DF5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F1DD9EF-D024-1F34-F84B-3811E758F7F3}"/>
              </a:ext>
            </a:extLst>
          </p:cNvPr>
          <p:cNvSpPr>
            <a:spLocks noGrp="1"/>
          </p:cNvSpPr>
          <p:nvPr>
            <p:ph type="sldNum" sz="quarter" idx="12"/>
          </p:nvPr>
        </p:nvSpPr>
        <p:spPr/>
        <p:txBody>
          <a:bodyPr/>
          <a:lstStyle/>
          <a:p>
            <a:fld id="{55762944-E8C6-4787-8CEB-9EE3E0754383}" type="slidenum">
              <a:rPr lang="en-US" smtClean="0"/>
              <a:t>38</a:t>
            </a:fld>
            <a:endParaRPr lang="en-US"/>
          </a:p>
        </p:txBody>
      </p:sp>
      <p:pic>
        <p:nvPicPr>
          <p:cNvPr id="6" name="Picture 5">
            <a:extLst>
              <a:ext uri="{FF2B5EF4-FFF2-40B4-BE49-F238E27FC236}">
                <a16:creationId xmlns:a16="http://schemas.microsoft.com/office/drawing/2014/main" id="{6132CB2B-884D-6EDF-71A6-042DA3C017BA}"/>
              </a:ext>
            </a:extLst>
          </p:cNvPr>
          <p:cNvPicPr>
            <a:picLocks noChangeAspect="1"/>
          </p:cNvPicPr>
          <p:nvPr/>
        </p:nvPicPr>
        <p:blipFill>
          <a:blip r:embed="rId2"/>
          <a:stretch>
            <a:fillRect/>
          </a:stretch>
        </p:blipFill>
        <p:spPr>
          <a:xfrm>
            <a:off x="1706339" y="1870075"/>
            <a:ext cx="7265133" cy="4223648"/>
          </a:xfrm>
          <a:prstGeom prst="rect">
            <a:avLst/>
          </a:prstGeom>
        </p:spPr>
      </p:pic>
      <p:sp>
        <p:nvSpPr>
          <p:cNvPr id="7" name="TextBox 6">
            <a:extLst>
              <a:ext uri="{FF2B5EF4-FFF2-40B4-BE49-F238E27FC236}">
                <a16:creationId xmlns:a16="http://schemas.microsoft.com/office/drawing/2014/main" id="{52865522-9CD2-7FB2-7A4A-62239439D86E}"/>
              </a:ext>
            </a:extLst>
          </p:cNvPr>
          <p:cNvSpPr txBox="1"/>
          <p:nvPr/>
        </p:nvSpPr>
        <p:spPr>
          <a:xfrm>
            <a:off x="5264727" y="6356350"/>
            <a:ext cx="5720092" cy="369332"/>
          </a:xfrm>
          <a:prstGeom prst="rect">
            <a:avLst/>
          </a:prstGeom>
          <a:noFill/>
        </p:spPr>
        <p:txBody>
          <a:bodyPr wrap="none" rtlCol="0">
            <a:spAutoFit/>
          </a:bodyPr>
          <a:lstStyle/>
          <a:p>
            <a:r>
              <a:rPr lang="en-US" dirty="0"/>
              <a:t>https://openai.com/index/learning-to-reason-with-llms/</a:t>
            </a:r>
          </a:p>
        </p:txBody>
      </p:sp>
    </p:spTree>
    <p:extLst>
      <p:ext uri="{BB962C8B-B14F-4D97-AF65-F5344CB8AC3E}">
        <p14:creationId xmlns:p14="http://schemas.microsoft.com/office/powerpoint/2010/main" val="21439160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EDCE1-3557-1085-2104-E4A066292C48}"/>
              </a:ext>
            </a:extLst>
          </p:cNvPr>
          <p:cNvSpPr>
            <a:spLocks noGrp="1"/>
          </p:cNvSpPr>
          <p:nvPr>
            <p:ph type="title"/>
          </p:nvPr>
        </p:nvSpPr>
        <p:spPr>
          <a:xfrm>
            <a:off x="838200" y="2014754"/>
            <a:ext cx="10515600" cy="1325563"/>
          </a:xfrm>
        </p:spPr>
        <p:txBody>
          <a:bodyPr>
            <a:noAutofit/>
          </a:bodyPr>
          <a:lstStyle/>
          <a:p>
            <a:r>
              <a:rPr lang="en-US" sz="2800" dirty="0"/>
              <a:t>Astronomers are studying a star with a Teff of approximately 6000 K. They are interested in spectroscopically determining the surface gravity of the star using spectral lines (EW &lt; 100 mA) of two chemical elements, El1 and El2. Given the atmospheric temperature of the star, El1 is mostly in the neutral phase, while El2 is mostly ionized. Which lines are the most sensitive to surface gravity for the astronomers to consider? </a:t>
            </a:r>
          </a:p>
        </p:txBody>
      </p:sp>
      <p:sp>
        <p:nvSpPr>
          <p:cNvPr id="3" name="Content Placeholder 2">
            <a:extLst>
              <a:ext uri="{FF2B5EF4-FFF2-40B4-BE49-F238E27FC236}">
                <a16:creationId xmlns:a16="http://schemas.microsoft.com/office/drawing/2014/main" id="{ABA2CA87-4151-6072-40FF-816641D36E31}"/>
              </a:ext>
            </a:extLst>
          </p:cNvPr>
          <p:cNvSpPr>
            <a:spLocks noGrp="1"/>
          </p:cNvSpPr>
          <p:nvPr>
            <p:ph idx="1"/>
          </p:nvPr>
        </p:nvSpPr>
        <p:spPr>
          <a:xfrm>
            <a:off x="976746" y="3903807"/>
            <a:ext cx="10515600" cy="4351338"/>
          </a:xfrm>
        </p:spPr>
        <p:txBody>
          <a:bodyPr/>
          <a:lstStyle/>
          <a:p>
            <a:r>
              <a:rPr lang="en-US" dirty="0"/>
              <a:t>A) El2 I (neutral) </a:t>
            </a:r>
          </a:p>
          <a:p>
            <a:r>
              <a:rPr lang="en-US" dirty="0"/>
              <a:t>B) El1 II (singly ionized) </a:t>
            </a:r>
          </a:p>
          <a:p>
            <a:r>
              <a:rPr lang="en-US" dirty="0"/>
              <a:t>C) El2 II (singly ionized) </a:t>
            </a:r>
          </a:p>
          <a:p>
            <a:r>
              <a:rPr lang="en-US" dirty="0"/>
              <a:t>D) El1 I (neutral)</a:t>
            </a:r>
          </a:p>
        </p:txBody>
      </p:sp>
      <p:sp>
        <p:nvSpPr>
          <p:cNvPr id="4" name="Slide Number Placeholder 3">
            <a:extLst>
              <a:ext uri="{FF2B5EF4-FFF2-40B4-BE49-F238E27FC236}">
                <a16:creationId xmlns:a16="http://schemas.microsoft.com/office/drawing/2014/main" id="{861DA0F3-D746-9096-509D-CE95DC24717D}"/>
              </a:ext>
            </a:extLst>
          </p:cNvPr>
          <p:cNvSpPr>
            <a:spLocks noGrp="1"/>
          </p:cNvSpPr>
          <p:nvPr>
            <p:ph type="sldNum" sz="quarter" idx="12"/>
          </p:nvPr>
        </p:nvSpPr>
        <p:spPr/>
        <p:txBody>
          <a:bodyPr/>
          <a:lstStyle/>
          <a:p>
            <a:fld id="{55762944-E8C6-4787-8CEB-9EE3E0754383}" type="slidenum">
              <a:rPr lang="en-US" smtClean="0"/>
              <a:t>39</a:t>
            </a:fld>
            <a:endParaRPr lang="en-US"/>
          </a:p>
        </p:txBody>
      </p:sp>
      <p:sp>
        <p:nvSpPr>
          <p:cNvPr id="5" name="TextBox 4">
            <a:extLst>
              <a:ext uri="{FF2B5EF4-FFF2-40B4-BE49-F238E27FC236}">
                <a16:creationId xmlns:a16="http://schemas.microsoft.com/office/drawing/2014/main" id="{00495627-4FB4-AE21-80F4-3CBBA3B4CF99}"/>
              </a:ext>
            </a:extLst>
          </p:cNvPr>
          <p:cNvSpPr txBox="1"/>
          <p:nvPr/>
        </p:nvSpPr>
        <p:spPr>
          <a:xfrm>
            <a:off x="6005946" y="6308209"/>
            <a:ext cx="3387081" cy="369332"/>
          </a:xfrm>
          <a:prstGeom prst="rect">
            <a:avLst/>
          </a:prstGeom>
          <a:noFill/>
        </p:spPr>
        <p:txBody>
          <a:bodyPr wrap="none" rtlCol="0">
            <a:spAutoFit/>
          </a:bodyPr>
          <a:lstStyle/>
          <a:p>
            <a:r>
              <a:rPr lang="en-US" dirty="0"/>
              <a:t>https://arxiv.org/pdf/2311.12022</a:t>
            </a:r>
          </a:p>
        </p:txBody>
      </p:sp>
    </p:spTree>
    <p:extLst>
      <p:ext uri="{BB962C8B-B14F-4D97-AF65-F5344CB8AC3E}">
        <p14:creationId xmlns:p14="http://schemas.microsoft.com/office/powerpoint/2010/main" val="441732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CC8D7A-C035-3CBB-809D-A0529F8D8BA5}"/>
              </a:ext>
            </a:extLst>
          </p:cNvPr>
          <p:cNvSpPr>
            <a:spLocks noGrp="1"/>
          </p:cNvSpPr>
          <p:nvPr>
            <p:ph type="title"/>
          </p:nvPr>
        </p:nvSpPr>
        <p:spPr>
          <a:xfrm>
            <a:off x="503524" y="437598"/>
            <a:ext cx="10515600" cy="1325563"/>
          </a:xfrm>
        </p:spPr>
        <p:txBody>
          <a:bodyPr/>
          <a:lstStyle/>
          <a:p>
            <a:r>
              <a:rPr lang="en-US"/>
              <a:t>Cubic Generating Function and Cubic Model</a:t>
            </a:r>
          </a:p>
        </p:txBody>
      </p:sp>
      <p:sp>
        <p:nvSpPr>
          <p:cNvPr id="7" name="TextBox 6">
            <a:extLst>
              <a:ext uri="{FF2B5EF4-FFF2-40B4-BE49-F238E27FC236}">
                <a16:creationId xmlns:a16="http://schemas.microsoft.com/office/drawing/2014/main" id="{9B62FC10-AC4B-5DDB-F24F-941E4C707A06}"/>
              </a:ext>
            </a:extLst>
          </p:cNvPr>
          <p:cNvSpPr txBox="1"/>
          <p:nvPr/>
        </p:nvSpPr>
        <p:spPr>
          <a:xfrm>
            <a:off x="6035998" y="5926445"/>
            <a:ext cx="5158785" cy="646331"/>
          </a:xfrm>
          <a:prstGeom prst="rect">
            <a:avLst/>
          </a:prstGeom>
          <a:noFill/>
        </p:spPr>
        <p:txBody>
          <a:bodyPr wrap="none" rtlCol="0">
            <a:spAutoFit/>
          </a:bodyPr>
          <a:lstStyle/>
          <a:p>
            <a:r>
              <a:rPr lang="es-ES" err="1"/>
              <a:t>fitted</a:t>
            </a:r>
            <a:r>
              <a:rPr lang="es-ES"/>
              <a:t> </a:t>
            </a:r>
            <a:r>
              <a:rPr lang="es-ES" err="1"/>
              <a:t>model</a:t>
            </a:r>
            <a:r>
              <a:rPr lang="es-ES"/>
              <a:t>: </a:t>
            </a:r>
          </a:p>
          <a:p>
            <a:r>
              <a:rPr lang="es-ES"/>
              <a:t>y =   -2.593 x^0  + 4.445 x^1  - 3.862 x^2  + 1.980 x^3 </a:t>
            </a:r>
            <a:endParaRPr lang="en-US"/>
          </a:p>
        </p:txBody>
      </p:sp>
      <p:pic>
        <p:nvPicPr>
          <p:cNvPr id="9" name="Picture 8">
            <a:extLst>
              <a:ext uri="{FF2B5EF4-FFF2-40B4-BE49-F238E27FC236}">
                <a16:creationId xmlns:a16="http://schemas.microsoft.com/office/drawing/2014/main" id="{DA986232-66B4-24D5-1305-FD823AA01430}"/>
              </a:ext>
            </a:extLst>
          </p:cNvPr>
          <p:cNvPicPr>
            <a:picLocks noChangeAspect="1"/>
          </p:cNvPicPr>
          <p:nvPr/>
        </p:nvPicPr>
        <p:blipFill>
          <a:blip r:embed="rId2"/>
          <a:stretch>
            <a:fillRect/>
          </a:stretch>
        </p:blipFill>
        <p:spPr>
          <a:xfrm>
            <a:off x="101216" y="2243108"/>
            <a:ext cx="5377814" cy="4052374"/>
          </a:xfrm>
          <a:prstGeom prst="rect">
            <a:avLst/>
          </a:prstGeom>
        </p:spPr>
      </p:pic>
      <p:pic>
        <p:nvPicPr>
          <p:cNvPr id="11" name="Picture 10">
            <a:extLst>
              <a:ext uri="{FF2B5EF4-FFF2-40B4-BE49-F238E27FC236}">
                <a16:creationId xmlns:a16="http://schemas.microsoft.com/office/drawing/2014/main" id="{E3812317-BAFD-EDAC-F72B-4275294E0055}"/>
              </a:ext>
            </a:extLst>
          </p:cNvPr>
          <p:cNvPicPr>
            <a:picLocks noChangeAspect="1"/>
          </p:cNvPicPr>
          <p:nvPr/>
        </p:nvPicPr>
        <p:blipFill>
          <a:blip r:embed="rId3"/>
          <a:stretch>
            <a:fillRect/>
          </a:stretch>
        </p:blipFill>
        <p:spPr>
          <a:xfrm>
            <a:off x="101216" y="2237847"/>
            <a:ext cx="5377814" cy="4052374"/>
          </a:xfrm>
          <a:prstGeom prst="rect">
            <a:avLst/>
          </a:prstGeom>
        </p:spPr>
      </p:pic>
      <p:pic>
        <p:nvPicPr>
          <p:cNvPr id="13" name="Picture 12">
            <a:extLst>
              <a:ext uri="{FF2B5EF4-FFF2-40B4-BE49-F238E27FC236}">
                <a16:creationId xmlns:a16="http://schemas.microsoft.com/office/drawing/2014/main" id="{C1B5880B-3D24-8413-1210-B05E26148AEC}"/>
              </a:ext>
            </a:extLst>
          </p:cNvPr>
          <p:cNvPicPr>
            <a:picLocks noChangeAspect="1"/>
          </p:cNvPicPr>
          <p:nvPr/>
        </p:nvPicPr>
        <p:blipFill>
          <a:blip r:embed="rId4"/>
          <a:stretch>
            <a:fillRect/>
          </a:stretch>
        </p:blipFill>
        <p:spPr>
          <a:xfrm>
            <a:off x="101216" y="2237847"/>
            <a:ext cx="5377814" cy="4052374"/>
          </a:xfrm>
          <a:prstGeom prst="rect">
            <a:avLst/>
          </a:prstGeom>
        </p:spPr>
      </p:pic>
      <p:sp>
        <p:nvSpPr>
          <p:cNvPr id="15" name="TextBox 14">
            <a:extLst>
              <a:ext uri="{FF2B5EF4-FFF2-40B4-BE49-F238E27FC236}">
                <a16:creationId xmlns:a16="http://schemas.microsoft.com/office/drawing/2014/main" id="{6CE7ED11-8D24-A60A-0F6A-7BFE216474F1}"/>
              </a:ext>
            </a:extLst>
          </p:cNvPr>
          <p:cNvSpPr txBox="1"/>
          <p:nvPr/>
        </p:nvSpPr>
        <p:spPr>
          <a:xfrm>
            <a:off x="6027984" y="5280114"/>
            <a:ext cx="5166799" cy="646331"/>
          </a:xfrm>
          <a:prstGeom prst="rect">
            <a:avLst/>
          </a:prstGeom>
          <a:noFill/>
        </p:spPr>
        <p:txBody>
          <a:bodyPr wrap="none" rtlCol="0">
            <a:spAutoFit/>
          </a:bodyPr>
          <a:lstStyle/>
          <a:p>
            <a:r>
              <a:rPr lang="es-ES" err="1"/>
              <a:t>generating</a:t>
            </a:r>
            <a:r>
              <a:rPr lang="es-ES"/>
              <a:t> </a:t>
            </a:r>
            <a:r>
              <a:rPr lang="es-ES" err="1"/>
              <a:t>function</a:t>
            </a:r>
            <a:r>
              <a:rPr lang="es-ES"/>
              <a:t>: </a:t>
            </a:r>
          </a:p>
          <a:p>
            <a:r>
              <a:rPr lang="es-ES"/>
              <a:t>y =   -2.600 x^0  + 4.400 x^1  - 4.600 x^2  - 0.100 x^3  </a:t>
            </a:r>
          </a:p>
        </p:txBody>
      </p:sp>
      <p:sp>
        <p:nvSpPr>
          <p:cNvPr id="21" name="TextBox 20">
            <a:extLst>
              <a:ext uri="{FF2B5EF4-FFF2-40B4-BE49-F238E27FC236}">
                <a16:creationId xmlns:a16="http://schemas.microsoft.com/office/drawing/2014/main" id="{F412C112-27FF-A0AD-9169-8EA2F575FC12}"/>
              </a:ext>
            </a:extLst>
          </p:cNvPr>
          <p:cNvSpPr txBox="1"/>
          <p:nvPr/>
        </p:nvSpPr>
        <p:spPr>
          <a:xfrm>
            <a:off x="1172876" y="437598"/>
            <a:ext cx="210706" cy="408970"/>
          </a:xfrm>
          <a:prstGeom prst="rect">
            <a:avLst/>
          </a:prstGeom>
          <a:noFill/>
        </p:spPr>
        <p:txBody>
          <a:bodyPr wrap="square" rtlCol="0">
            <a:spAutoFit/>
          </a:bodyPr>
          <a:lstStyle/>
          <a:p>
            <a:endParaRPr lang="en-US"/>
          </a:p>
        </p:txBody>
      </p:sp>
      <p:sp>
        <p:nvSpPr>
          <p:cNvPr id="23" name="TextBox 22">
            <a:extLst>
              <a:ext uri="{FF2B5EF4-FFF2-40B4-BE49-F238E27FC236}">
                <a16:creationId xmlns:a16="http://schemas.microsoft.com/office/drawing/2014/main" id="{5332E7AF-2052-B439-ECB1-767DFAE181DD}"/>
              </a:ext>
            </a:extLst>
          </p:cNvPr>
          <p:cNvSpPr txBox="1"/>
          <p:nvPr/>
        </p:nvSpPr>
        <p:spPr>
          <a:xfrm>
            <a:off x="6035998" y="1496945"/>
            <a:ext cx="2346002" cy="3693319"/>
          </a:xfrm>
          <a:prstGeom prst="rect">
            <a:avLst/>
          </a:prstGeom>
          <a:noFill/>
        </p:spPr>
        <p:txBody>
          <a:bodyPr wrap="square">
            <a:spAutoFit/>
          </a:bodyPr>
          <a:lstStyle/>
          <a:p>
            <a:r>
              <a:rPr lang="en-US"/>
              <a:t>DATA   N=120</a:t>
            </a:r>
          </a:p>
          <a:p>
            <a:r>
              <a:rPr lang="en-US"/>
              <a:t>      X                Y </a:t>
            </a:r>
          </a:p>
          <a:p>
            <a:r>
              <a:rPr lang="en-US"/>
              <a:t>-2.9468    48.5658</a:t>
            </a:r>
          </a:p>
          <a:p>
            <a:r>
              <a:rPr lang="en-US"/>
              <a:t> 4.9127  -451.7867</a:t>
            </a:r>
          </a:p>
          <a:p>
            <a:r>
              <a:rPr lang="en-US"/>
              <a:t> 2.9092   -84.0606</a:t>
            </a:r>
          </a:p>
          <a:p>
            <a:r>
              <a:rPr lang="en-US"/>
              <a:t>-3.5901   117.2356</a:t>
            </a:r>
          </a:p>
          <a:p>
            <a:r>
              <a:rPr lang="en-US"/>
              <a:t> 3.4592  -157.8959</a:t>
            </a:r>
          </a:p>
          <a:p>
            <a:r>
              <a:rPr lang="en-US"/>
              <a:t>-4.4253   244.3020</a:t>
            </a:r>
          </a:p>
          <a:p>
            <a:r>
              <a:rPr lang="en-US"/>
              <a:t> 2.0622   -71.6911</a:t>
            </a:r>
          </a:p>
          <a:p>
            <a:r>
              <a:rPr lang="en-US"/>
              <a:t> 0.4772    25.5488</a:t>
            </a:r>
          </a:p>
          <a:p>
            <a:r>
              <a:rPr lang="en-US"/>
              <a:t>-2.7738   105.4164</a:t>
            </a:r>
          </a:p>
          <a:p>
            <a:r>
              <a:rPr lang="en-US"/>
              <a:t> 1.9182   -54.7380</a:t>
            </a:r>
          </a:p>
          <a:p>
            <a:r>
              <a:rPr lang="en-US"/>
              <a:t>  …</a:t>
            </a:r>
          </a:p>
        </p:txBody>
      </p:sp>
      <p:sp>
        <p:nvSpPr>
          <p:cNvPr id="2" name="Slide Number Placeholder 1">
            <a:extLst>
              <a:ext uri="{FF2B5EF4-FFF2-40B4-BE49-F238E27FC236}">
                <a16:creationId xmlns:a16="http://schemas.microsoft.com/office/drawing/2014/main" id="{2ED91AD3-7B71-CCCE-BE72-6DBE585A6BDC}"/>
              </a:ext>
            </a:extLst>
          </p:cNvPr>
          <p:cNvSpPr>
            <a:spLocks noGrp="1"/>
          </p:cNvSpPr>
          <p:nvPr>
            <p:ph type="sldNum" sz="quarter" idx="12"/>
          </p:nvPr>
        </p:nvSpPr>
        <p:spPr>
          <a:xfrm>
            <a:off x="7010400" y="6290221"/>
            <a:ext cx="2743200" cy="365125"/>
          </a:xfrm>
        </p:spPr>
        <p:txBody>
          <a:bodyPr/>
          <a:lstStyle/>
          <a:p>
            <a:fld id="{2731E1F7-1659-4E05-9C86-B889427470BB}" type="slidenum">
              <a:rPr lang="en-US" smtClean="0"/>
              <a:t>4</a:t>
            </a:fld>
            <a:endParaRPr lang="en-US"/>
          </a:p>
        </p:txBody>
      </p:sp>
    </p:spTree>
    <p:extLst>
      <p:ext uri="{BB962C8B-B14F-4D97-AF65-F5344CB8AC3E}">
        <p14:creationId xmlns:p14="http://schemas.microsoft.com/office/powerpoint/2010/main" val="3942997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9C1A9-7E23-BCC6-FB37-FAC1003191A3}"/>
              </a:ext>
            </a:extLst>
          </p:cNvPr>
          <p:cNvSpPr>
            <a:spLocks noGrp="1"/>
          </p:cNvSpPr>
          <p:nvPr>
            <p:ph type="title"/>
          </p:nvPr>
        </p:nvSpPr>
        <p:spPr>
          <a:xfrm>
            <a:off x="574964" y="1044574"/>
            <a:ext cx="10515600" cy="1325563"/>
          </a:xfrm>
        </p:spPr>
        <p:txBody>
          <a:bodyPr>
            <a:noAutofit/>
          </a:bodyPr>
          <a:lstStyle/>
          <a:p>
            <a:r>
              <a:rPr lang="en-US" sz="2400" dirty="0"/>
              <a:t>A scientist studies the stress response of barley to increased temperatures and finds a protein which contributes to heat tolerance through the </a:t>
            </a:r>
            <a:r>
              <a:rPr lang="en-US" sz="2400" dirty="0" err="1"/>
              <a:t>stabilisation</a:t>
            </a:r>
            <a:r>
              <a:rPr lang="en-US" sz="2400" dirty="0"/>
              <a:t> of cell membrane. The scientist is very happy and wants to create a heat-tolerant cultivar of diploid wheat. Using databases, they find a heat tolerance protein homologue and start </a:t>
            </a:r>
            <a:r>
              <a:rPr lang="en-US" sz="2400" dirty="0" err="1"/>
              <a:t>analysing</a:t>
            </a:r>
            <a:r>
              <a:rPr lang="en-US" sz="2400" dirty="0"/>
              <a:t> its accumulation under heat stress. Soon enough, the scientist discovers this protein is not </a:t>
            </a:r>
            <a:r>
              <a:rPr lang="en-US" sz="2400" dirty="0" err="1"/>
              <a:t>synthesised</a:t>
            </a:r>
            <a:r>
              <a:rPr lang="en-US" sz="2400" dirty="0"/>
              <a:t> in the wheat cultivar they study. There are many possible reasons for such </a:t>
            </a:r>
            <a:r>
              <a:rPr lang="en-US" sz="2400" dirty="0" err="1"/>
              <a:t>behaviour</a:t>
            </a:r>
            <a:r>
              <a:rPr lang="en-US" sz="2400" dirty="0"/>
              <a:t>, including:</a:t>
            </a:r>
          </a:p>
        </p:txBody>
      </p:sp>
      <p:sp>
        <p:nvSpPr>
          <p:cNvPr id="3" name="Content Placeholder 2">
            <a:extLst>
              <a:ext uri="{FF2B5EF4-FFF2-40B4-BE49-F238E27FC236}">
                <a16:creationId xmlns:a16="http://schemas.microsoft.com/office/drawing/2014/main" id="{FA868EDD-4C43-6DC8-25BC-BF8C62BE3326}"/>
              </a:ext>
            </a:extLst>
          </p:cNvPr>
          <p:cNvSpPr>
            <a:spLocks noGrp="1"/>
          </p:cNvSpPr>
          <p:nvPr>
            <p:ph idx="1"/>
          </p:nvPr>
        </p:nvSpPr>
        <p:spPr>
          <a:xfrm>
            <a:off x="623455" y="3301134"/>
            <a:ext cx="10515600" cy="4351338"/>
          </a:xfrm>
        </p:spPr>
        <p:txBody>
          <a:bodyPr>
            <a:normAutofit/>
          </a:bodyPr>
          <a:lstStyle/>
          <a:p>
            <a:r>
              <a:rPr lang="en-US" sz="2400" dirty="0"/>
              <a:t>A) A miRNA targets the protein, which makes exonucleases cut it immediately after the end of translation and before processing in ER </a:t>
            </a:r>
          </a:p>
          <a:p>
            <a:r>
              <a:rPr lang="en-US" sz="2400" dirty="0"/>
              <a:t>B) Trimethylation of lysine of H3 histone in position 27 at the promoter of the gene encoding the target protein </a:t>
            </a:r>
          </a:p>
          <a:p>
            <a:r>
              <a:rPr lang="en-US" sz="2400" dirty="0"/>
              <a:t>C) A stop-codon occurs in the 5’-UTR region of the gene encoding the target protein </a:t>
            </a:r>
          </a:p>
          <a:p>
            <a:r>
              <a:rPr lang="en-US" sz="2400" dirty="0"/>
              <a:t>D) The proteolysis process disrupts a quaternary structure of the protein, preserving only a tertiary structure</a:t>
            </a:r>
          </a:p>
        </p:txBody>
      </p:sp>
      <p:sp>
        <p:nvSpPr>
          <p:cNvPr id="4" name="Slide Number Placeholder 3">
            <a:extLst>
              <a:ext uri="{FF2B5EF4-FFF2-40B4-BE49-F238E27FC236}">
                <a16:creationId xmlns:a16="http://schemas.microsoft.com/office/drawing/2014/main" id="{A494985F-C574-9E05-34D6-9D6F0B8AFFDA}"/>
              </a:ext>
            </a:extLst>
          </p:cNvPr>
          <p:cNvSpPr>
            <a:spLocks noGrp="1"/>
          </p:cNvSpPr>
          <p:nvPr>
            <p:ph type="sldNum" sz="quarter" idx="12"/>
          </p:nvPr>
        </p:nvSpPr>
        <p:spPr/>
        <p:txBody>
          <a:bodyPr/>
          <a:lstStyle/>
          <a:p>
            <a:fld id="{55762944-E8C6-4787-8CEB-9EE3E0754383}" type="slidenum">
              <a:rPr lang="en-US" smtClean="0"/>
              <a:t>40</a:t>
            </a:fld>
            <a:endParaRPr lang="en-US"/>
          </a:p>
        </p:txBody>
      </p:sp>
      <p:sp>
        <p:nvSpPr>
          <p:cNvPr id="5" name="TextBox 4">
            <a:extLst>
              <a:ext uri="{FF2B5EF4-FFF2-40B4-BE49-F238E27FC236}">
                <a16:creationId xmlns:a16="http://schemas.microsoft.com/office/drawing/2014/main" id="{A7ED4EE0-205D-2C2B-9BE6-CB90A7914941}"/>
              </a:ext>
            </a:extLst>
          </p:cNvPr>
          <p:cNvSpPr txBox="1"/>
          <p:nvPr/>
        </p:nvSpPr>
        <p:spPr>
          <a:xfrm>
            <a:off x="6005946" y="6308209"/>
            <a:ext cx="3387081" cy="369332"/>
          </a:xfrm>
          <a:prstGeom prst="rect">
            <a:avLst/>
          </a:prstGeom>
          <a:noFill/>
        </p:spPr>
        <p:txBody>
          <a:bodyPr wrap="none" rtlCol="0">
            <a:spAutoFit/>
          </a:bodyPr>
          <a:lstStyle/>
          <a:p>
            <a:r>
              <a:rPr lang="en-US" dirty="0"/>
              <a:t>https://arxiv.org/pdf/2311.12022</a:t>
            </a:r>
          </a:p>
        </p:txBody>
      </p:sp>
    </p:spTree>
    <p:extLst>
      <p:ext uri="{BB962C8B-B14F-4D97-AF65-F5344CB8AC3E}">
        <p14:creationId xmlns:p14="http://schemas.microsoft.com/office/powerpoint/2010/main" val="13262432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708C1-1A39-70E4-AD95-A9163C7C323A}"/>
              </a:ext>
            </a:extLst>
          </p:cNvPr>
          <p:cNvSpPr>
            <a:spLocks noGrp="1"/>
          </p:cNvSpPr>
          <p:nvPr>
            <p:ph type="title"/>
          </p:nvPr>
        </p:nvSpPr>
        <p:spPr/>
        <p:txBody>
          <a:bodyPr>
            <a:normAutofit/>
          </a:bodyPr>
          <a:lstStyle/>
          <a:p>
            <a:r>
              <a:rPr lang="en-US" sz="2800" dirty="0"/>
              <a:t>Expert Validation and Question Revision Each question goes through a three-step expert validation phase:</a:t>
            </a:r>
          </a:p>
        </p:txBody>
      </p:sp>
      <p:sp>
        <p:nvSpPr>
          <p:cNvPr id="3" name="Content Placeholder 2">
            <a:extLst>
              <a:ext uri="{FF2B5EF4-FFF2-40B4-BE49-F238E27FC236}">
                <a16:creationId xmlns:a16="http://schemas.microsoft.com/office/drawing/2014/main" id="{84E0A2B2-33CA-ABB3-CC9D-E73B7CAAAC96}"/>
              </a:ext>
            </a:extLst>
          </p:cNvPr>
          <p:cNvSpPr>
            <a:spLocks noGrp="1"/>
          </p:cNvSpPr>
          <p:nvPr>
            <p:ph idx="1"/>
          </p:nvPr>
        </p:nvSpPr>
        <p:spPr>
          <a:xfrm>
            <a:off x="748146" y="1690688"/>
            <a:ext cx="10515600" cy="4351338"/>
          </a:xfrm>
        </p:spPr>
        <p:txBody>
          <a:bodyPr>
            <a:noAutofit/>
          </a:bodyPr>
          <a:lstStyle/>
          <a:p>
            <a:r>
              <a:rPr lang="en-US" sz="2400" dirty="0"/>
              <a:t>1. First Expert Validation: After the question is written, we have another expert in the same domain (i.e., the first expert validator) attempt to answer the question and give detailed feedback, to verify that it is objective, accurate, and hard. </a:t>
            </a:r>
          </a:p>
          <a:p>
            <a:r>
              <a:rPr lang="en-US" sz="2400" dirty="0"/>
              <a:t>2. Question Revision: The question writer then revises the question based on the first expert validator’s answer and feedback. Question writers are free not to revise their question if the expert validator does not suggest any changes, or if they disagree with the expert validator. </a:t>
            </a:r>
          </a:p>
          <a:p>
            <a:r>
              <a:rPr lang="en-US" sz="2400" dirty="0"/>
              <a:t>3. Second Expert Validation: A second expert validator attempts to answer the (possibly revised) question. They also provide feedback and suggest revisions, although there is no further revision based on their feedback. We use this feedback in cases where they answer incorrectly, to help validate whether they simply made a mistake, or if they have leg</a:t>
            </a:r>
          </a:p>
        </p:txBody>
      </p:sp>
      <p:sp>
        <p:nvSpPr>
          <p:cNvPr id="4" name="Slide Number Placeholder 3">
            <a:extLst>
              <a:ext uri="{FF2B5EF4-FFF2-40B4-BE49-F238E27FC236}">
                <a16:creationId xmlns:a16="http://schemas.microsoft.com/office/drawing/2014/main" id="{D4D586DF-4E24-A099-7CAA-D7D62AF4DA11}"/>
              </a:ext>
            </a:extLst>
          </p:cNvPr>
          <p:cNvSpPr>
            <a:spLocks noGrp="1"/>
          </p:cNvSpPr>
          <p:nvPr>
            <p:ph type="sldNum" sz="quarter" idx="12"/>
          </p:nvPr>
        </p:nvSpPr>
        <p:spPr/>
        <p:txBody>
          <a:bodyPr/>
          <a:lstStyle/>
          <a:p>
            <a:fld id="{55762944-E8C6-4787-8CEB-9EE3E0754383}" type="slidenum">
              <a:rPr lang="en-US" smtClean="0"/>
              <a:t>41</a:t>
            </a:fld>
            <a:endParaRPr lang="en-US"/>
          </a:p>
        </p:txBody>
      </p:sp>
      <p:sp>
        <p:nvSpPr>
          <p:cNvPr id="5" name="TextBox 4">
            <a:extLst>
              <a:ext uri="{FF2B5EF4-FFF2-40B4-BE49-F238E27FC236}">
                <a16:creationId xmlns:a16="http://schemas.microsoft.com/office/drawing/2014/main" id="{95FA52B6-6A83-8F0E-AA0D-F248EF7BCFD0}"/>
              </a:ext>
            </a:extLst>
          </p:cNvPr>
          <p:cNvSpPr txBox="1"/>
          <p:nvPr/>
        </p:nvSpPr>
        <p:spPr>
          <a:xfrm>
            <a:off x="6005946" y="6308209"/>
            <a:ext cx="3387081" cy="369332"/>
          </a:xfrm>
          <a:prstGeom prst="rect">
            <a:avLst/>
          </a:prstGeom>
          <a:noFill/>
        </p:spPr>
        <p:txBody>
          <a:bodyPr wrap="none" rtlCol="0">
            <a:spAutoFit/>
          </a:bodyPr>
          <a:lstStyle/>
          <a:p>
            <a:r>
              <a:rPr lang="en-US" dirty="0"/>
              <a:t>https://arxiv.org/pdf/2311.12022</a:t>
            </a:r>
          </a:p>
        </p:txBody>
      </p:sp>
    </p:spTree>
    <p:extLst>
      <p:ext uri="{BB962C8B-B14F-4D97-AF65-F5344CB8AC3E}">
        <p14:creationId xmlns:p14="http://schemas.microsoft.com/office/powerpoint/2010/main" val="3515783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7DF73-61C1-9301-475F-F9B12F28B9C1}"/>
              </a:ext>
            </a:extLst>
          </p:cNvPr>
          <p:cNvSpPr>
            <a:spLocks noGrp="1"/>
          </p:cNvSpPr>
          <p:nvPr>
            <p:ph type="title"/>
          </p:nvPr>
        </p:nvSpPr>
        <p:spPr/>
        <p:txBody>
          <a:bodyPr/>
          <a:lstStyle/>
          <a:p>
            <a:r>
              <a:rPr lang="en-US" dirty="0"/>
              <a:t>The AI Scientist</a:t>
            </a:r>
          </a:p>
        </p:txBody>
      </p:sp>
      <p:pic>
        <p:nvPicPr>
          <p:cNvPr id="6" name="Content Placeholder 5">
            <a:extLst>
              <a:ext uri="{FF2B5EF4-FFF2-40B4-BE49-F238E27FC236}">
                <a16:creationId xmlns:a16="http://schemas.microsoft.com/office/drawing/2014/main" id="{460BB973-A819-3228-8F6C-9586206F4E19}"/>
              </a:ext>
            </a:extLst>
          </p:cNvPr>
          <p:cNvPicPr>
            <a:picLocks noGrp="1" noChangeAspect="1"/>
          </p:cNvPicPr>
          <p:nvPr>
            <p:ph idx="1"/>
          </p:nvPr>
        </p:nvPicPr>
        <p:blipFill>
          <a:blip r:embed="rId2"/>
          <a:stretch>
            <a:fillRect/>
          </a:stretch>
        </p:blipFill>
        <p:spPr>
          <a:xfrm>
            <a:off x="3505746" y="1825625"/>
            <a:ext cx="5180507" cy="4351338"/>
          </a:xfrm>
        </p:spPr>
      </p:pic>
      <p:sp>
        <p:nvSpPr>
          <p:cNvPr id="4" name="Slide Number Placeholder 3">
            <a:extLst>
              <a:ext uri="{FF2B5EF4-FFF2-40B4-BE49-F238E27FC236}">
                <a16:creationId xmlns:a16="http://schemas.microsoft.com/office/drawing/2014/main" id="{3BFC14A2-4C3C-AD63-CEC9-4690FE665C38}"/>
              </a:ext>
            </a:extLst>
          </p:cNvPr>
          <p:cNvSpPr>
            <a:spLocks noGrp="1"/>
          </p:cNvSpPr>
          <p:nvPr>
            <p:ph type="sldNum" sz="quarter" idx="12"/>
          </p:nvPr>
        </p:nvSpPr>
        <p:spPr/>
        <p:txBody>
          <a:bodyPr/>
          <a:lstStyle/>
          <a:p>
            <a:fld id="{55762944-E8C6-4787-8CEB-9EE3E0754383}" type="slidenum">
              <a:rPr lang="en-US" smtClean="0"/>
              <a:t>42</a:t>
            </a:fld>
            <a:endParaRPr lang="en-US"/>
          </a:p>
        </p:txBody>
      </p:sp>
    </p:spTree>
    <p:extLst>
      <p:ext uri="{BB962C8B-B14F-4D97-AF65-F5344CB8AC3E}">
        <p14:creationId xmlns:p14="http://schemas.microsoft.com/office/powerpoint/2010/main" val="19254809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35C2966-95B3-F83A-B20B-B4D8F775ECBD}"/>
              </a:ext>
            </a:extLst>
          </p:cNvPr>
          <p:cNvSpPr>
            <a:spLocks noGrp="1"/>
          </p:cNvSpPr>
          <p:nvPr>
            <p:ph type="title"/>
          </p:nvPr>
        </p:nvSpPr>
        <p:spPr/>
        <p:txBody>
          <a:bodyPr/>
          <a:lstStyle/>
          <a:p>
            <a:r>
              <a:rPr lang="en-US"/>
              <a:t>Advantages and Dangers of LLMs</a:t>
            </a:r>
          </a:p>
        </p:txBody>
      </p:sp>
      <p:sp>
        <p:nvSpPr>
          <p:cNvPr id="10" name="Text Placeholder 9">
            <a:extLst>
              <a:ext uri="{FF2B5EF4-FFF2-40B4-BE49-F238E27FC236}">
                <a16:creationId xmlns:a16="http://schemas.microsoft.com/office/drawing/2014/main" id="{C46099C7-5B41-80AC-508E-20FAA6EE9A0E}"/>
              </a:ext>
            </a:extLst>
          </p:cNvPr>
          <p:cNvSpPr>
            <a:spLocks noGrp="1"/>
          </p:cNvSpPr>
          <p:nvPr>
            <p:ph type="body" idx="1"/>
          </p:nvPr>
        </p:nvSpPr>
        <p:spPr>
          <a:xfrm>
            <a:off x="836612" y="1278732"/>
            <a:ext cx="5157787" cy="823912"/>
          </a:xfrm>
        </p:spPr>
        <p:txBody>
          <a:bodyPr/>
          <a:lstStyle/>
          <a:p>
            <a:r>
              <a:rPr lang="en-US"/>
              <a:t>Benefits</a:t>
            </a:r>
          </a:p>
        </p:txBody>
      </p:sp>
      <p:sp>
        <p:nvSpPr>
          <p:cNvPr id="11" name="Content Placeholder 10">
            <a:extLst>
              <a:ext uri="{FF2B5EF4-FFF2-40B4-BE49-F238E27FC236}">
                <a16:creationId xmlns:a16="http://schemas.microsoft.com/office/drawing/2014/main" id="{BA8C2DFD-F529-2248-9D2C-B8F4902E87CA}"/>
              </a:ext>
            </a:extLst>
          </p:cNvPr>
          <p:cNvSpPr>
            <a:spLocks noGrp="1"/>
          </p:cNvSpPr>
          <p:nvPr>
            <p:ph sz="half" idx="2"/>
          </p:nvPr>
        </p:nvSpPr>
        <p:spPr>
          <a:xfrm>
            <a:off x="836612" y="2102644"/>
            <a:ext cx="5157787" cy="3684588"/>
          </a:xfrm>
        </p:spPr>
        <p:txBody>
          <a:bodyPr>
            <a:normAutofit fontScale="92500" lnSpcReduction="10000"/>
          </a:bodyPr>
          <a:lstStyle/>
          <a:p>
            <a:r>
              <a:rPr lang="en-US"/>
              <a:t>Incredibly good and fast at code generation</a:t>
            </a:r>
          </a:p>
          <a:p>
            <a:r>
              <a:rPr lang="en-US"/>
              <a:t>Excellent at converting between structured and unstructured data</a:t>
            </a:r>
          </a:p>
          <a:p>
            <a:r>
              <a:rPr lang="en-US"/>
              <a:t>Creative – to a point</a:t>
            </a:r>
          </a:p>
          <a:p>
            <a:r>
              <a:rPr lang="en-US"/>
              <a:t>Fantastic for routine writing and cognitive work</a:t>
            </a:r>
          </a:p>
          <a:p>
            <a:r>
              <a:rPr lang="en-US"/>
              <a:t>Excellent for sounding board for new ideas</a:t>
            </a:r>
          </a:p>
        </p:txBody>
      </p:sp>
      <p:sp>
        <p:nvSpPr>
          <p:cNvPr id="12" name="Text Placeholder 11">
            <a:extLst>
              <a:ext uri="{FF2B5EF4-FFF2-40B4-BE49-F238E27FC236}">
                <a16:creationId xmlns:a16="http://schemas.microsoft.com/office/drawing/2014/main" id="{68030F47-2512-0BB3-DFA3-2FF19C7AE955}"/>
              </a:ext>
            </a:extLst>
          </p:cNvPr>
          <p:cNvSpPr>
            <a:spLocks noGrp="1"/>
          </p:cNvSpPr>
          <p:nvPr>
            <p:ph type="body" sz="quarter" idx="3"/>
          </p:nvPr>
        </p:nvSpPr>
        <p:spPr>
          <a:xfrm>
            <a:off x="6169024" y="1278732"/>
            <a:ext cx="5183188" cy="823912"/>
          </a:xfrm>
        </p:spPr>
        <p:txBody>
          <a:bodyPr/>
          <a:lstStyle/>
          <a:p>
            <a:r>
              <a:rPr lang="en-US"/>
              <a:t>Dangers</a:t>
            </a:r>
          </a:p>
        </p:txBody>
      </p:sp>
      <p:sp>
        <p:nvSpPr>
          <p:cNvPr id="13" name="Content Placeholder 12">
            <a:extLst>
              <a:ext uri="{FF2B5EF4-FFF2-40B4-BE49-F238E27FC236}">
                <a16:creationId xmlns:a16="http://schemas.microsoft.com/office/drawing/2014/main" id="{28615816-A085-7758-A957-7B818A889659}"/>
              </a:ext>
            </a:extLst>
          </p:cNvPr>
          <p:cNvSpPr>
            <a:spLocks noGrp="1"/>
          </p:cNvSpPr>
          <p:nvPr>
            <p:ph sz="quarter" idx="4"/>
          </p:nvPr>
        </p:nvSpPr>
        <p:spPr>
          <a:xfrm>
            <a:off x="6169024" y="2102644"/>
            <a:ext cx="5183188" cy="3684588"/>
          </a:xfrm>
        </p:spPr>
        <p:txBody>
          <a:bodyPr>
            <a:normAutofit fontScale="92500" lnSpcReduction="10000"/>
          </a:bodyPr>
          <a:lstStyle/>
          <a:p>
            <a:r>
              <a:rPr lang="en-US" dirty="0"/>
              <a:t>Prone to making factual errors but stating them confidently</a:t>
            </a:r>
          </a:p>
          <a:p>
            <a:r>
              <a:rPr lang="en-US" dirty="0"/>
              <a:t>Easy to mislead into stating incorrect facts</a:t>
            </a:r>
          </a:p>
          <a:p>
            <a:r>
              <a:rPr lang="en-US" dirty="0"/>
              <a:t>No emotional or moral sense</a:t>
            </a:r>
          </a:p>
          <a:p>
            <a:r>
              <a:rPr lang="en-US" dirty="0"/>
              <a:t>Can be used to manipulate people emotionally</a:t>
            </a:r>
          </a:p>
          <a:p>
            <a:r>
              <a:rPr lang="en-US" dirty="0"/>
              <a:t>Potentially could destroy civilization</a:t>
            </a:r>
          </a:p>
          <a:p>
            <a:pPr marL="0" indent="0">
              <a:buNone/>
            </a:pPr>
            <a:endParaRPr lang="en-US" dirty="0"/>
          </a:p>
          <a:p>
            <a:endParaRPr lang="en-US" dirty="0"/>
          </a:p>
        </p:txBody>
      </p:sp>
      <p:sp>
        <p:nvSpPr>
          <p:cNvPr id="7" name="Slide Number Placeholder 6">
            <a:extLst>
              <a:ext uri="{FF2B5EF4-FFF2-40B4-BE49-F238E27FC236}">
                <a16:creationId xmlns:a16="http://schemas.microsoft.com/office/drawing/2014/main" id="{FC5C8FC8-577C-DC15-6299-759EA2C5065C}"/>
              </a:ext>
            </a:extLst>
          </p:cNvPr>
          <p:cNvSpPr>
            <a:spLocks noGrp="1"/>
          </p:cNvSpPr>
          <p:nvPr>
            <p:ph type="sldNum" sz="quarter" idx="12"/>
          </p:nvPr>
        </p:nvSpPr>
        <p:spPr/>
        <p:txBody>
          <a:bodyPr/>
          <a:lstStyle/>
          <a:p>
            <a:fld id="{2731E1F7-1659-4E05-9C86-B889427470BB}" type="slidenum">
              <a:rPr lang="en-US" smtClean="0"/>
              <a:t>43</a:t>
            </a:fld>
            <a:endParaRPr lang="en-US"/>
          </a:p>
        </p:txBody>
      </p:sp>
    </p:spTree>
    <p:extLst>
      <p:ext uri="{BB962C8B-B14F-4D97-AF65-F5344CB8AC3E}">
        <p14:creationId xmlns:p14="http://schemas.microsoft.com/office/powerpoint/2010/main" val="9425065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E424E5-8B98-79CB-E3BB-3BC7E06F7C00}"/>
              </a:ext>
            </a:extLst>
          </p:cNvPr>
          <p:cNvSpPr>
            <a:spLocks noGrp="1"/>
          </p:cNvSpPr>
          <p:nvPr>
            <p:ph type="title"/>
          </p:nvPr>
        </p:nvSpPr>
        <p:spPr/>
        <p:txBody>
          <a:bodyPr/>
          <a:lstStyle/>
          <a:p>
            <a:r>
              <a:rPr lang="en-US" dirty="0"/>
              <a:t>Evolving views of LLM</a:t>
            </a:r>
          </a:p>
        </p:txBody>
      </p:sp>
      <p:sp>
        <p:nvSpPr>
          <p:cNvPr id="5" name="Content Placeholder 4">
            <a:extLst>
              <a:ext uri="{FF2B5EF4-FFF2-40B4-BE49-F238E27FC236}">
                <a16:creationId xmlns:a16="http://schemas.microsoft.com/office/drawing/2014/main" id="{849810CD-573B-7FFF-5095-5DDE58ED42AB}"/>
              </a:ext>
            </a:extLst>
          </p:cNvPr>
          <p:cNvSpPr>
            <a:spLocks noGrp="1"/>
          </p:cNvSpPr>
          <p:nvPr>
            <p:ph idx="1"/>
          </p:nvPr>
        </p:nvSpPr>
        <p:spPr>
          <a:xfrm>
            <a:off x="768928" y="1690688"/>
            <a:ext cx="10515600" cy="4351338"/>
          </a:xfrm>
        </p:spPr>
        <p:txBody>
          <a:bodyPr>
            <a:normAutofit fontScale="62500" lnSpcReduction="20000"/>
          </a:bodyPr>
          <a:lstStyle/>
          <a:p>
            <a:r>
              <a:rPr lang="en-US" sz="3300" i="1" dirty="0">
                <a:effectLst/>
                <a:latin typeface="Calibri" panose="020F0502020204030204" pitchFamily="34" charset="0"/>
                <a:ea typeface="Calibri" panose="020F0502020204030204" pitchFamily="34" charset="0"/>
                <a:cs typeface="Times New Roman" panose="02020603050405020304" pitchFamily="18" charset="0"/>
              </a:rPr>
              <a:t>English Professor – </a:t>
            </a:r>
            <a:r>
              <a:rPr lang="en-US" sz="3300" i="1" dirty="0">
                <a:latin typeface="Calibri" panose="020F0502020204030204" pitchFamily="34" charset="0"/>
                <a:ea typeface="Calibri" panose="020F0502020204030204" pitchFamily="34" charset="0"/>
                <a:cs typeface="Times New Roman" panose="02020603050405020304" pitchFamily="18" charset="0"/>
              </a:rPr>
              <a:t>12/2023 – “I gave ChatGPT an essay problem that I usually give to my college students.  It came back with a terrible essay.  I am not impressed.”</a:t>
            </a:r>
          </a:p>
          <a:p>
            <a:r>
              <a:rPr lang="en-US" sz="3300" i="1" dirty="0">
                <a:effectLst/>
                <a:latin typeface="Calibri" panose="020F0502020204030204" pitchFamily="34" charset="0"/>
                <a:ea typeface="Calibri" panose="020F0502020204030204" pitchFamily="34" charset="0"/>
                <a:cs typeface="Times New Roman" panose="02020603050405020304" pitchFamily="18" charset="0"/>
              </a:rPr>
              <a:t>English Professor 3/202</a:t>
            </a:r>
            <a:r>
              <a:rPr lang="en-US" sz="3300" i="1" dirty="0">
                <a:latin typeface="Calibri" panose="020F0502020204030204" pitchFamily="34" charset="0"/>
                <a:ea typeface="Calibri" panose="020F0502020204030204" pitchFamily="34" charset="0"/>
                <a:cs typeface="Times New Roman" panose="02020603050405020304" pitchFamily="18" charset="0"/>
              </a:rPr>
              <a:t>4</a:t>
            </a:r>
            <a:r>
              <a:rPr lang="en-US" sz="3300" i="1" dirty="0">
                <a:effectLst/>
                <a:latin typeface="Calibri" panose="020F0502020204030204" pitchFamily="34" charset="0"/>
                <a:ea typeface="Calibri" panose="020F0502020204030204" pitchFamily="34" charset="0"/>
                <a:cs typeface="Times New Roman" panose="02020603050405020304" pitchFamily="18" charset="0"/>
              </a:rPr>
              <a:t> - "I gave ChatGPT an essay problem that I typically give my college class. It wrote a PERFECT essay! All the students are going to use this to write their essays! Higher education is done for!   I am going to retire this spring and move to a survival cabin in Montana to escape the cities before the machine uprising occurs."</a:t>
            </a:r>
            <a:endParaRPr lang="en-US" sz="3300" dirty="0">
              <a:effectLst/>
              <a:latin typeface="Calibri" panose="020F0502020204030204" pitchFamily="34" charset="0"/>
              <a:ea typeface="Calibri" panose="020F0502020204030204" pitchFamily="34" charset="0"/>
              <a:cs typeface="Times New Roman" panose="02020603050405020304" pitchFamily="18" charset="0"/>
            </a:endParaRPr>
          </a:p>
          <a:p>
            <a:r>
              <a:rPr lang="en-US" sz="3300" i="1" dirty="0">
                <a:latin typeface="Calibri" panose="020F0502020204030204" pitchFamily="34" charset="0"/>
                <a:ea typeface="Calibri" panose="020F0502020204030204" pitchFamily="34" charset="0"/>
                <a:cs typeface="Times New Roman" panose="02020603050405020304" pitchFamily="18" charset="0"/>
              </a:rPr>
              <a:t>Physicist 3/2023 - </a:t>
            </a:r>
            <a:r>
              <a:rPr lang="en-US" sz="3300" i="1" dirty="0">
                <a:effectLst/>
                <a:latin typeface="Calibri" panose="020F0502020204030204" pitchFamily="34" charset="0"/>
                <a:ea typeface="Calibri" panose="020F0502020204030204" pitchFamily="34" charset="0"/>
                <a:cs typeface="Times New Roman" panose="02020603050405020304" pitchFamily="18" charset="0"/>
              </a:rPr>
              <a:t>"I wanted to see what the fuss is about this new ChatGPT thing, so I gave a problem from my advanced quantum mechanics course. It got a few concepts right, but the math was completely wrong.   The fact that it can't do a simple quantum renormalization problem is astonishing, and I am not impressed. It isn't a very good "artificial intelligence" if it makes these sorts of mistakes!"</a:t>
            </a:r>
            <a:endParaRPr lang="en-US" sz="3300" dirty="0">
              <a:effectLst/>
              <a:latin typeface="Calibri" panose="020F0502020204030204" pitchFamily="34" charset="0"/>
              <a:ea typeface="Calibri" panose="020F0502020204030204" pitchFamily="34" charset="0"/>
              <a:cs typeface="Times New Roman" panose="02020603050405020304" pitchFamily="18" charset="0"/>
            </a:endParaRPr>
          </a:p>
          <a:p>
            <a:r>
              <a:rPr lang="en-US" sz="3300" i="1" dirty="0">
                <a:latin typeface="Calibri" panose="020F0502020204030204" pitchFamily="34" charset="0"/>
                <a:ea typeface="Calibri" panose="020F0502020204030204" pitchFamily="34" charset="0"/>
                <a:cs typeface="Times New Roman" panose="02020603050405020304" pitchFamily="18" charset="0"/>
              </a:rPr>
              <a:t>Physicist 9/2024 - </a:t>
            </a:r>
            <a:r>
              <a:rPr lang="en-US" sz="3300" i="1" dirty="0">
                <a:effectLst/>
                <a:latin typeface="Calibri" panose="020F0502020204030204" pitchFamily="34" charset="0"/>
                <a:ea typeface="Calibri" panose="020F0502020204030204" pitchFamily="34" charset="0"/>
                <a:cs typeface="Times New Roman" panose="02020603050405020304" pitchFamily="18" charset="0"/>
              </a:rPr>
              <a:t>"I wanted to see what the fuss is about this new ChatGPT thing, so I gave a problem from my advanced graduate </a:t>
            </a:r>
            <a:r>
              <a:rPr lang="en-US" sz="3300" i="1" dirty="0">
                <a:latin typeface="Calibri" panose="020F0502020204030204" pitchFamily="34" charset="0"/>
                <a:ea typeface="Calibri" panose="020F0502020204030204" pitchFamily="34" charset="0"/>
                <a:cs typeface="Times New Roman" panose="02020603050405020304" pitchFamily="18" charset="0"/>
              </a:rPr>
              <a:t>course on cosmology.</a:t>
            </a:r>
            <a:r>
              <a:rPr lang="en-US" sz="3300" i="1" dirty="0">
                <a:effectLst/>
                <a:latin typeface="Calibri" panose="020F0502020204030204" pitchFamily="34" charset="0"/>
                <a:ea typeface="Calibri" panose="020F0502020204030204" pitchFamily="34" charset="0"/>
                <a:cs typeface="Times New Roman" panose="02020603050405020304" pitchFamily="18" charset="0"/>
              </a:rPr>
              <a:t> It solved it flawlessly! All the students are going to use this to do their homework! </a:t>
            </a:r>
            <a:r>
              <a:rPr lang="en-US" sz="3300" i="1" dirty="0">
                <a:latin typeface="Calibri" panose="020F0502020204030204" pitchFamily="34" charset="0"/>
                <a:ea typeface="Calibri" panose="020F0502020204030204" pitchFamily="34" charset="0"/>
                <a:cs typeface="Times New Roman" panose="02020603050405020304" pitchFamily="18" charset="0"/>
              </a:rPr>
              <a:t>Physics</a:t>
            </a:r>
            <a:r>
              <a:rPr lang="en-US" sz="3300" i="1" dirty="0">
                <a:effectLst/>
                <a:latin typeface="Calibri" panose="020F0502020204030204" pitchFamily="34" charset="0"/>
                <a:ea typeface="Calibri" panose="020F0502020204030204" pitchFamily="34" charset="0"/>
                <a:cs typeface="Times New Roman" panose="02020603050405020304" pitchFamily="18" charset="0"/>
              </a:rPr>
              <a:t> education is done for!   I am going to retire this spring and move to a survival cabin in Montana to escape the cities before the machine uprising occurs.</a:t>
            </a:r>
            <a:endParaRPr lang="en-US" sz="33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3" name="Slide Number Placeholder 2">
            <a:extLst>
              <a:ext uri="{FF2B5EF4-FFF2-40B4-BE49-F238E27FC236}">
                <a16:creationId xmlns:a16="http://schemas.microsoft.com/office/drawing/2014/main" id="{19841381-24D0-62FB-2AE6-11338A61D07D}"/>
              </a:ext>
            </a:extLst>
          </p:cNvPr>
          <p:cNvSpPr>
            <a:spLocks noGrp="1"/>
          </p:cNvSpPr>
          <p:nvPr>
            <p:ph type="sldNum" sz="quarter" idx="12"/>
          </p:nvPr>
        </p:nvSpPr>
        <p:spPr/>
        <p:txBody>
          <a:bodyPr/>
          <a:lstStyle/>
          <a:p>
            <a:fld id="{55762944-E8C6-4787-8CEB-9EE3E0754383}" type="slidenum">
              <a:rPr lang="en-US" smtClean="0"/>
              <a:t>44</a:t>
            </a:fld>
            <a:endParaRPr lang="en-US"/>
          </a:p>
        </p:txBody>
      </p:sp>
    </p:spTree>
    <p:extLst>
      <p:ext uri="{BB962C8B-B14F-4D97-AF65-F5344CB8AC3E}">
        <p14:creationId xmlns:p14="http://schemas.microsoft.com/office/powerpoint/2010/main" val="121033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A0F24-7034-342F-DB7F-51DE07D8B7B0}"/>
              </a:ext>
            </a:extLst>
          </p:cNvPr>
          <p:cNvSpPr>
            <a:spLocks noGrp="1"/>
          </p:cNvSpPr>
          <p:nvPr>
            <p:ph type="title"/>
          </p:nvPr>
        </p:nvSpPr>
        <p:spPr>
          <a:xfrm>
            <a:off x="640080" y="325370"/>
            <a:ext cx="4368602" cy="1882572"/>
          </a:xfrm>
        </p:spPr>
        <p:txBody>
          <a:bodyPr anchor="b">
            <a:normAutofit/>
          </a:bodyPr>
          <a:lstStyle/>
          <a:p>
            <a:r>
              <a:rPr lang="en-US" sz="5000" dirty="0"/>
              <a:t>Orientation/Fine Tuning</a:t>
            </a:r>
          </a:p>
        </p:txBody>
      </p:sp>
      <p:sp>
        <p:nvSpPr>
          <p:cNvPr id="3" name="Content Placeholder 2">
            <a:extLst>
              <a:ext uri="{FF2B5EF4-FFF2-40B4-BE49-F238E27FC236}">
                <a16:creationId xmlns:a16="http://schemas.microsoft.com/office/drawing/2014/main" id="{C64A8757-F412-45FC-94EA-F7253FD71189}"/>
              </a:ext>
            </a:extLst>
          </p:cNvPr>
          <p:cNvSpPr>
            <a:spLocks noGrp="1"/>
          </p:cNvSpPr>
          <p:nvPr>
            <p:ph idx="1"/>
          </p:nvPr>
        </p:nvSpPr>
        <p:spPr>
          <a:xfrm>
            <a:off x="205564" y="2872898"/>
            <a:ext cx="4954771" cy="3847569"/>
          </a:xfrm>
        </p:spPr>
        <p:txBody>
          <a:bodyPr>
            <a:noAutofit/>
          </a:bodyPr>
          <a:lstStyle/>
          <a:p>
            <a:r>
              <a:rPr lang="en-US" sz="1800" dirty="0"/>
              <a:t>Your graduate student may have lots of knowledge of English literature, but it knows nothing about the sprocket business. </a:t>
            </a:r>
          </a:p>
          <a:p>
            <a:pPr lvl="1"/>
            <a:r>
              <a:rPr lang="en-US" sz="1800" dirty="0"/>
              <a:t>You may wish to give your student a week-long course  about your work.</a:t>
            </a:r>
          </a:p>
          <a:p>
            <a:pPr lvl="1"/>
            <a:r>
              <a:rPr lang="en-US" sz="1800" dirty="0"/>
              <a:t>They don’t need to remember everything exactly, but they do need to learn the basic processes and names of what you do.</a:t>
            </a:r>
          </a:p>
          <a:p>
            <a:r>
              <a:rPr lang="en-US" sz="1800" dirty="0"/>
              <a:t>For an AI, this is called fine-tuning.   </a:t>
            </a:r>
          </a:p>
          <a:p>
            <a:pPr lvl="1"/>
            <a:r>
              <a:rPr lang="en-US" sz="1800" dirty="0"/>
              <a:t>It is done by the IT staff for your company before you use it.  </a:t>
            </a:r>
          </a:p>
          <a:p>
            <a:pPr lvl="1"/>
            <a:r>
              <a:rPr lang="en-US" sz="1800" dirty="0"/>
              <a:t>It isn’t always necessary, but it will help you get good results.</a:t>
            </a:r>
          </a:p>
        </p:txBody>
      </p:sp>
      <p:pic>
        <p:nvPicPr>
          <p:cNvPr id="4" name="Picture 3" descr="A person standing next to a robot">
            <a:extLst>
              <a:ext uri="{FF2B5EF4-FFF2-40B4-BE49-F238E27FC236}">
                <a16:creationId xmlns:a16="http://schemas.microsoft.com/office/drawing/2014/main" id="{AABC4497-613D-B0C9-2786-E47C35B9F7C4}"/>
              </a:ext>
            </a:extLst>
          </p:cNvPr>
          <p:cNvPicPr>
            <a:picLocks noChangeAspect="1"/>
          </p:cNvPicPr>
          <p:nvPr/>
        </p:nvPicPr>
        <p:blipFill rotWithShape="1">
          <a:blip r:embed="rId2">
            <a:extLst>
              <a:ext uri="{28A0092B-C50C-407E-A947-70E740481C1C}">
                <a14:useLocalDpi xmlns:a14="http://schemas.microsoft.com/office/drawing/2010/main" val="0"/>
              </a:ext>
            </a:extLst>
          </a:blip>
          <a:srcRect b="30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5" name="Slide Number Placeholder 4">
            <a:extLst>
              <a:ext uri="{FF2B5EF4-FFF2-40B4-BE49-F238E27FC236}">
                <a16:creationId xmlns:a16="http://schemas.microsoft.com/office/drawing/2014/main" id="{0609DF64-8DC8-909C-263B-72BD3BE9BAE7}"/>
              </a:ext>
            </a:extLst>
          </p:cNvPr>
          <p:cNvSpPr>
            <a:spLocks noGrp="1"/>
          </p:cNvSpPr>
          <p:nvPr>
            <p:ph type="sldNum" sz="quarter" idx="12"/>
          </p:nvPr>
        </p:nvSpPr>
        <p:spPr/>
        <p:txBody>
          <a:bodyPr/>
          <a:lstStyle/>
          <a:p>
            <a:fld id="{55762944-E8C6-4787-8CEB-9EE3E0754383}" type="slidenum">
              <a:rPr lang="en-US" smtClean="0"/>
              <a:t>45</a:t>
            </a:fld>
            <a:endParaRPr lang="en-US"/>
          </a:p>
        </p:txBody>
      </p:sp>
    </p:spTree>
    <p:extLst>
      <p:ext uri="{BB962C8B-B14F-4D97-AF65-F5344CB8AC3E}">
        <p14:creationId xmlns:p14="http://schemas.microsoft.com/office/powerpoint/2010/main" val="2156998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912B2-F871-B406-0FBC-60A61E5CA55F}"/>
              </a:ext>
            </a:extLst>
          </p:cNvPr>
          <p:cNvSpPr>
            <a:spLocks noGrp="1"/>
          </p:cNvSpPr>
          <p:nvPr>
            <p:ph type="title"/>
          </p:nvPr>
        </p:nvSpPr>
        <p:spPr>
          <a:xfrm>
            <a:off x="640080" y="325369"/>
            <a:ext cx="4368602" cy="1956841"/>
          </a:xfrm>
        </p:spPr>
        <p:txBody>
          <a:bodyPr anchor="b">
            <a:normAutofit/>
          </a:bodyPr>
          <a:lstStyle/>
          <a:p>
            <a:r>
              <a:rPr lang="en-US" sz="5400"/>
              <a:t>Context</a:t>
            </a:r>
          </a:p>
        </p:txBody>
      </p:sp>
      <p:sp>
        <p:nvSpPr>
          <p:cNvPr id="3" name="Content Placeholder 2">
            <a:extLst>
              <a:ext uri="{FF2B5EF4-FFF2-40B4-BE49-F238E27FC236}">
                <a16:creationId xmlns:a16="http://schemas.microsoft.com/office/drawing/2014/main" id="{730480AD-88A0-AFFC-B209-FFBF82E7460E}"/>
              </a:ext>
            </a:extLst>
          </p:cNvPr>
          <p:cNvSpPr>
            <a:spLocks noGrp="1"/>
          </p:cNvSpPr>
          <p:nvPr>
            <p:ph idx="1"/>
          </p:nvPr>
        </p:nvSpPr>
        <p:spPr>
          <a:xfrm>
            <a:off x="350148" y="2910066"/>
            <a:ext cx="4474613" cy="3659732"/>
          </a:xfrm>
        </p:spPr>
        <p:txBody>
          <a:bodyPr>
            <a:normAutofit fontScale="92500" lnSpcReduction="10000"/>
          </a:bodyPr>
          <a:lstStyle/>
          <a:p>
            <a:r>
              <a:rPr lang="en-US" sz="1700" dirty="0"/>
              <a:t>Your student needs to know what job they will be doing, what you want, and who you are, and what role they are working in.</a:t>
            </a:r>
          </a:p>
          <a:p>
            <a:pPr lvl="1"/>
            <a:r>
              <a:rPr lang="en-US" sz="1700" dirty="0"/>
              <a:t>An initial meeting with them before you ask them to start a task can be very helpful.</a:t>
            </a:r>
          </a:p>
          <a:p>
            <a:r>
              <a:rPr lang="en-US" sz="1700" dirty="0"/>
              <a:t>For an AI, we call this context.  You can create context in a few ways:</a:t>
            </a:r>
          </a:p>
          <a:p>
            <a:pPr lvl="1"/>
            <a:r>
              <a:rPr lang="en-US" sz="1700" dirty="0"/>
              <a:t>Detailed prompts – be very verbose when you begin a session to give it some details about what you are expecting.</a:t>
            </a:r>
          </a:p>
          <a:p>
            <a:pPr lvl="1"/>
            <a:r>
              <a:rPr lang="en-US" sz="1700" dirty="0"/>
              <a:t>Customization – some AI systems like ChatGPT allow you to customize the responses.  This includes letting it know what its role is and who you are.</a:t>
            </a:r>
          </a:p>
          <a:p>
            <a:endParaRPr lang="en-US" sz="1400" dirty="0"/>
          </a:p>
          <a:p>
            <a:endParaRPr lang="en-US" sz="1400" dirty="0"/>
          </a:p>
        </p:txBody>
      </p:sp>
      <p:pic>
        <p:nvPicPr>
          <p:cNvPr id="4" name="Picture 3" descr="A drawing of a person sitting at a table with a robot head">
            <a:extLst>
              <a:ext uri="{FF2B5EF4-FFF2-40B4-BE49-F238E27FC236}">
                <a16:creationId xmlns:a16="http://schemas.microsoft.com/office/drawing/2014/main" id="{6727D82C-4D9E-30A8-3CDB-4C1322DD14D8}"/>
              </a:ext>
            </a:extLst>
          </p:cNvPr>
          <p:cNvPicPr>
            <a:picLocks noChangeAspect="1"/>
          </p:cNvPicPr>
          <p:nvPr/>
        </p:nvPicPr>
        <p:blipFill rotWithShape="1">
          <a:blip r:embed="rId2">
            <a:extLst>
              <a:ext uri="{28A0092B-C50C-407E-A947-70E740481C1C}">
                <a14:useLocalDpi xmlns:a14="http://schemas.microsoft.com/office/drawing/2010/main" val="0"/>
              </a:ext>
            </a:extLst>
          </a:blip>
          <a:srcRect b="30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5" name="Slide Number Placeholder 4">
            <a:extLst>
              <a:ext uri="{FF2B5EF4-FFF2-40B4-BE49-F238E27FC236}">
                <a16:creationId xmlns:a16="http://schemas.microsoft.com/office/drawing/2014/main" id="{80214FC2-CA61-637D-AB17-8321DBC0E58F}"/>
              </a:ext>
            </a:extLst>
          </p:cNvPr>
          <p:cNvSpPr>
            <a:spLocks noGrp="1"/>
          </p:cNvSpPr>
          <p:nvPr>
            <p:ph type="sldNum" sz="quarter" idx="12"/>
          </p:nvPr>
        </p:nvSpPr>
        <p:spPr/>
        <p:txBody>
          <a:bodyPr/>
          <a:lstStyle/>
          <a:p>
            <a:fld id="{55762944-E8C6-4787-8CEB-9EE3E0754383}" type="slidenum">
              <a:rPr lang="en-US" smtClean="0"/>
              <a:t>46</a:t>
            </a:fld>
            <a:endParaRPr lang="en-US"/>
          </a:p>
        </p:txBody>
      </p:sp>
    </p:spTree>
    <p:extLst>
      <p:ext uri="{BB962C8B-B14F-4D97-AF65-F5344CB8AC3E}">
        <p14:creationId xmlns:p14="http://schemas.microsoft.com/office/powerpoint/2010/main" val="7123555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E8886-58A9-5B6A-2A6D-060A0448B383}"/>
              </a:ext>
            </a:extLst>
          </p:cNvPr>
          <p:cNvSpPr>
            <a:spLocks noGrp="1"/>
          </p:cNvSpPr>
          <p:nvPr>
            <p:ph type="title"/>
          </p:nvPr>
        </p:nvSpPr>
        <p:spPr>
          <a:xfrm>
            <a:off x="640080" y="325369"/>
            <a:ext cx="4368602" cy="1956841"/>
          </a:xfrm>
        </p:spPr>
        <p:txBody>
          <a:bodyPr anchor="b">
            <a:normAutofit/>
          </a:bodyPr>
          <a:lstStyle/>
          <a:p>
            <a:r>
              <a:rPr lang="en-US" sz="5400"/>
              <a:t>Data</a:t>
            </a:r>
          </a:p>
        </p:txBody>
      </p:sp>
      <p:sp>
        <p:nvSpPr>
          <p:cNvPr id="3" name="Content Placeholder 2">
            <a:extLst>
              <a:ext uri="{FF2B5EF4-FFF2-40B4-BE49-F238E27FC236}">
                <a16:creationId xmlns:a16="http://schemas.microsoft.com/office/drawing/2014/main" id="{25CD628B-68B4-3A86-2CAB-FCC01E858C88}"/>
              </a:ext>
            </a:extLst>
          </p:cNvPr>
          <p:cNvSpPr>
            <a:spLocks noGrp="1"/>
          </p:cNvSpPr>
          <p:nvPr>
            <p:ph idx="1"/>
          </p:nvPr>
        </p:nvSpPr>
        <p:spPr>
          <a:xfrm>
            <a:off x="640080" y="2872899"/>
            <a:ext cx="4243589" cy="3320668"/>
          </a:xfrm>
        </p:spPr>
        <p:txBody>
          <a:bodyPr>
            <a:normAutofit/>
          </a:bodyPr>
          <a:lstStyle/>
          <a:p>
            <a:r>
              <a:rPr lang="en-US" sz="2200" dirty="0"/>
              <a:t>Your graduate student has never read your internal reports or papers.  It can’t help you if it doesn’t have access the papers you are writing and reading.</a:t>
            </a:r>
          </a:p>
        </p:txBody>
      </p:sp>
      <p:pic>
        <p:nvPicPr>
          <p:cNvPr id="4" name="Picture 3" descr="A cartoon of a robot">
            <a:extLst>
              <a:ext uri="{FF2B5EF4-FFF2-40B4-BE49-F238E27FC236}">
                <a16:creationId xmlns:a16="http://schemas.microsoft.com/office/drawing/2014/main" id="{1DABA6A8-3E22-FCBD-8303-BD55048D6C7D}"/>
              </a:ext>
            </a:extLst>
          </p:cNvPr>
          <p:cNvPicPr>
            <a:picLocks noChangeAspect="1"/>
          </p:cNvPicPr>
          <p:nvPr/>
        </p:nvPicPr>
        <p:blipFill rotWithShape="1">
          <a:blip r:embed="rId2">
            <a:extLst>
              <a:ext uri="{28A0092B-C50C-407E-A947-70E740481C1C}">
                <a14:useLocalDpi xmlns:a14="http://schemas.microsoft.com/office/drawing/2010/main" val="0"/>
              </a:ext>
            </a:extLst>
          </a:blip>
          <a:srcRect b="30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5" name="Slide Number Placeholder 4">
            <a:extLst>
              <a:ext uri="{FF2B5EF4-FFF2-40B4-BE49-F238E27FC236}">
                <a16:creationId xmlns:a16="http://schemas.microsoft.com/office/drawing/2014/main" id="{E3E23BC0-4463-DF01-84F9-85D0B40F20B8}"/>
              </a:ext>
            </a:extLst>
          </p:cNvPr>
          <p:cNvSpPr>
            <a:spLocks noGrp="1"/>
          </p:cNvSpPr>
          <p:nvPr>
            <p:ph type="sldNum" sz="quarter" idx="12"/>
          </p:nvPr>
        </p:nvSpPr>
        <p:spPr/>
        <p:txBody>
          <a:bodyPr/>
          <a:lstStyle/>
          <a:p>
            <a:fld id="{55762944-E8C6-4787-8CEB-9EE3E0754383}" type="slidenum">
              <a:rPr lang="en-US" smtClean="0"/>
              <a:t>47</a:t>
            </a:fld>
            <a:endParaRPr lang="en-US"/>
          </a:p>
        </p:txBody>
      </p:sp>
    </p:spTree>
    <p:extLst>
      <p:ext uri="{BB962C8B-B14F-4D97-AF65-F5344CB8AC3E}">
        <p14:creationId xmlns:p14="http://schemas.microsoft.com/office/powerpoint/2010/main" val="17475370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B97DC-6503-8EED-71BD-DFE41E44EE61}"/>
              </a:ext>
            </a:extLst>
          </p:cNvPr>
          <p:cNvSpPr>
            <a:spLocks noGrp="1"/>
          </p:cNvSpPr>
          <p:nvPr>
            <p:ph type="title"/>
          </p:nvPr>
        </p:nvSpPr>
        <p:spPr>
          <a:xfrm>
            <a:off x="640080" y="325369"/>
            <a:ext cx="4368602" cy="1956841"/>
          </a:xfrm>
        </p:spPr>
        <p:txBody>
          <a:bodyPr anchor="b">
            <a:normAutofit/>
          </a:bodyPr>
          <a:lstStyle/>
          <a:p>
            <a:r>
              <a:rPr lang="en-US" sz="5400"/>
              <a:t>Security</a:t>
            </a:r>
          </a:p>
        </p:txBody>
      </p:sp>
      <p:sp>
        <p:nvSpPr>
          <p:cNvPr id="3" name="Content Placeholder 2">
            <a:extLst>
              <a:ext uri="{FF2B5EF4-FFF2-40B4-BE49-F238E27FC236}">
                <a16:creationId xmlns:a16="http://schemas.microsoft.com/office/drawing/2014/main" id="{E493BC38-462D-975E-0966-564F1EE48507}"/>
              </a:ext>
            </a:extLst>
          </p:cNvPr>
          <p:cNvSpPr>
            <a:spLocks noGrp="1"/>
          </p:cNvSpPr>
          <p:nvPr>
            <p:ph idx="1"/>
          </p:nvPr>
        </p:nvSpPr>
        <p:spPr>
          <a:xfrm>
            <a:off x="640080" y="2872899"/>
            <a:ext cx="4243589" cy="3320668"/>
          </a:xfrm>
        </p:spPr>
        <p:txBody>
          <a:bodyPr>
            <a:normAutofit/>
          </a:bodyPr>
          <a:lstStyle/>
          <a:p>
            <a:r>
              <a:rPr lang="en-US" sz="2200" dirty="0"/>
              <a:t>You can’t give your student access to EVERYTHING! </a:t>
            </a:r>
          </a:p>
          <a:p>
            <a:r>
              <a:rPr lang="en-US" sz="2200" dirty="0"/>
              <a:t>Some data like grades, hiring and firing or human subject research is subject to confidentiality laws. </a:t>
            </a:r>
          </a:p>
        </p:txBody>
      </p:sp>
      <p:pic>
        <p:nvPicPr>
          <p:cNvPr id="4" name="Picture 3" descr="A cartoon of a robot with glasses and a book">
            <a:extLst>
              <a:ext uri="{FF2B5EF4-FFF2-40B4-BE49-F238E27FC236}">
                <a16:creationId xmlns:a16="http://schemas.microsoft.com/office/drawing/2014/main" id="{C52CA13F-D506-6ED6-62B5-FAE4DC135D96}"/>
              </a:ext>
            </a:extLst>
          </p:cNvPr>
          <p:cNvPicPr>
            <a:picLocks noChangeAspect="1"/>
          </p:cNvPicPr>
          <p:nvPr/>
        </p:nvPicPr>
        <p:blipFill rotWithShape="1">
          <a:blip r:embed="rId2">
            <a:extLst>
              <a:ext uri="{28A0092B-C50C-407E-A947-70E740481C1C}">
                <a14:useLocalDpi xmlns:a14="http://schemas.microsoft.com/office/drawing/2010/main" val="0"/>
              </a:ext>
            </a:extLst>
          </a:blip>
          <a:srcRect t="30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5" name="Slide Number Placeholder 4">
            <a:extLst>
              <a:ext uri="{FF2B5EF4-FFF2-40B4-BE49-F238E27FC236}">
                <a16:creationId xmlns:a16="http://schemas.microsoft.com/office/drawing/2014/main" id="{287A9247-91C5-3732-614E-700E4DECBD6A}"/>
              </a:ext>
            </a:extLst>
          </p:cNvPr>
          <p:cNvSpPr>
            <a:spLocks noGrp="1"/>
          </p:cNvSpPr>
          <p:nvPr>
            <p:ph type="sldNum" sz="quarter" idx="12"/>
          </p:nvPr>
        </p:nvSpPr>
        <p:spPr/>
        <p:txBody>
          <a:bodyPr/>
          <a:lstStyle/>
          <a:p>
            <a:fld id="{55762944-E8C6-4787-8CEB-9EE3E0754383}" type="slidenum">
              <a:rPr lang="en-US" smtClean="0"/>
              <a:t>48</a:t>
            </a:fld>
            <a:endParaRPr lang="en-US"/>
          </a:p>
        </p:txBody>
      </p:sp>
    </p:spTree>
    <p:extLst>
      <p:ext uri="{BB962C8B-B14F-4D97-AF65-F5344CB8AC3E}">
        <p14:creationId xmlns:p14="http://schemas.microsoft.com/office/powerpoint/2010/main" val="26549988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36D57-561C-0866-566B-5430CB48ECB8}"/>
              </a:ext>
            </a:extLst>
          </p:cNvPr>
          <p:cNvSpPr>
            <a:spLocks noGrp="1"/>
          </p:cNvSpPr>
          <p:nvPr>
            <p:ph type="title"/>
          </p:nvPr>
        </p:nvSpPr>
        <p:spPr>
          <a:xfrm>
            <a:off x="630936" y="640080"/>
            <a:ext cx="4818888" cy="1481328"/>
          </a:xfrm>
        </p:spPr>
        <p:txBody>
          <a:bodyPr anchor="b">
            <a:normAutofit/>
          </a:bodyPr>
          <a:lstStyle/>
          <a:p>
            <a:r>
              <a:rPr lang="en-US" sz="5400"/>
              <a:t>Tools</a:t>
            </a:r>
          </a:p>
        </p:txBody>
      </p:sp>
      <p:sp>
        <p:nvSpPr>
          <p:cNvPr id="3" name="Content Placeholder 2">
            <a:extLst>
              <a:ext uri="{FF2B5EF4-FFF2-40B4-BE49-F238E27FC236}">
                <a16:creationId xmlns:a16="http://schemas.microsoft.com/office/drawing/2014/main" id="{81DD2490-B8E3-B06B-6CE6-34F6C1FB7BD8}"/>
              </a:ext>
            </a:extLst>
          </p:cNvPr>
          <p:cNvSpPr>
            <a:spLocks noGrp="1"/>
          </p:cNvSpPr>
          <p:nvPr>
            <p:ph idx="1"/>
          </p:nvPr>
        </p:nvSpPr>
        <p:spPr>
          <a:xfrm>
            <a:off x="630936" y="2660904"/>
            <a:ext cx="4818888" cy="3547872"/>
          </a:xfrm>
        </p:spPr>
        <p:txBody>
          <a:bodyPr anchor="t">
            <a:normAutofit/>
          </a:bodyPr>
          <a:lstStyle/>
          <a:p>
            <a:r>
              <a:rPr lang="en-US" sz="2200"/>
              <a:t>Your graduate student needs to use computers and the internet.  Despite being smart, it can’t do all the math with paper and pencil.</a:t>
            </a:r>
          </a:p>
          <a:p>
            <a:r>
              <a:rPr lang="en-US" sz="2200"/>
              <a:t>Your AI also needs tools to help it with Math.  It is a language model, so it does well with words and ideas, but less well with abstract reasoning.</a:t>
            </a:r>
          </a:p>
          <a:p>
            <a:pPr marL="0" indent="0">
              <a:buNone/>
            </a:pPr>
            <a:endParaRPr lang="en-US" sz="2200"/>
          </a:p>
        </p:txBody>
      </p:sp>
      <p:pic>
        <p:nvPicPr>
          <p:cNvPr id="4" name="Picture 3" descr="A cartoon of a robot sitting at a desk typing on a keyboard">
            <a:extLst>
              <a:ext uri="{FF2B5EF4-FFF2-40B4-BE49-F238E27FC236}">
                <a16:creationId xmlns:a16="http://schemas.microsoft.com/office/drawing/2014/main" id="{7A1E0B76-8985-6399-67C5-9BCE43DA67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048" y="699516"/>
            <a:ext cx="5458968" cy="5458968"/>
          </a:xfrm>
          <a:prstGeom prst="rect">
            <a:avLst/>
          </a:prstGeom>
        </p:spPr>
      </p:pic>
      <p:sp>
        <p:nvSpPr>
          <p:cNvPr id="5" name="Slide Number Placeholder 4">
            <a:extLst>
              <a:ext uri="{FF2B5EF4-FFF2-40B4-BE49-F238E27FC236}">
                <a16:creationId xmlns:a16="http://schemas.microsoft.com/office/drawing/2014/main" id="{71A283C7-7223-6098-7DAC-807C849A0DE3}"/>
              </a:ext>
            </a:extLst>
          </p:cNvPr>
          <p:cNvSpPr>
            <a:spLocks noGrp="1"/>
          </p:cNvSpPr>
          <p:nvPr>
            <p:ph type="sldNum" sz="quarter" idx="12"/>
          </p:nvPr>
        </p:nvSpPr>
        <p:spPr/>
        <p:txBody>
          <a:bodyPr/>
          <a:lstStyle/>
          <a:p>
            <a:fld id="{55762944-E8C6-4787-8CEB-9EE3E0754383}" type="slidenum">
              <a:rPr lang="en-US" smtClean="0"/>
              <a:t>49</a:t>
            </a:fld>
            <a:endParaRPr lang="en-US"/>
          </a:p>
        </p:txBody>
      </p:sp>
    </p:spTree>
    <p:extLst>
      <p:ext uri="{BB962C8B-B14F-4D97-AF65-F5344CB8AC3E}">
        <p14:creationId xmlns:p14="http://schemas.microsoft.com/office/powerpoint/2010/main" val="1490228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1D291-48F9-5C23-1A65-40F75B500F76}"/>
              </a:ext>
            </a:extLst>
          </p:cNvPr>
          <p:cNvSpPr>
            <a:spLocks noGrp="1"/>
          </p:cNvSpPr>
          <p:nvPr>
            <p:ph type="title"/>
          </p:nvPr>
        </p:nvSpPr>
        <p:spPr/>
        <p:txBody>
          <a:bodyPr/>
          <a:lstStyle/>
          <a:p>
            <a:r>
              <a:rPr lang="en-US"/>
              <a:t>A Bad Model</a:t>
            </a:r>
          </a:p>
        </p:txBody>
      </p:sp>
      <p:pic>
        <p:nvPicPr>
          <p:cNvPr id="4" name="Picture 3">
            <a:extLst>
              <a:ext uri="{FF2B5EF4-FFF2-40B4-BE49-F238E27FC236}">
                <a16:creationId xmlns:a16="http://schemas.microsoft.com/office/drawing/2014/main" id="{B12C91DB-CB4A-5A12-221C-34F1561B9D70}"/>
              </a:ext>
            </a:extLst>
          </p:cNvPr>
          <p:cNvPicPr>
            <a:picLocks noChangeAspect="1"/>
          </p:cNvPicPr>
          <p:nvPr/>
        </p:nvPicPr>
        <p:blipFill>
          <a:blip r:embed="rId2"/>
          <a:stretch>
            <a:fillRect/>
          </a:stretch>
        </p:blipFill>
        <p:spPr>
          <a:xfrm>
            <a:off x="350519" y="1516004"/>
            <a:ext cx="5374006" cy="4158722"/>
          </a:xfrm>
          <a:prstGeom prst="rect">
            <a:avLst/>
          </a:prstGeom>
        </p:spPr>
      </p:pic>
      <p:pic>
        <p:nvPicPr>
          <p:cNvPr id="6" name="Picture 5">
            <a:extLst>
              <a:ext uri="{FF2B5EF4-FFF2-40B4-BE49-F238E27FC236}">
                <a16:creationId xmlns:a16="http://schemas.microsoft.com/office/drawing/2014/main" id="{BEC44EF5-5CC2-6A41-1290-CE41E9505F43}"/>
              </a:ext>
            </a:extLst>
          </p:cNvPr>
          <p:cNvPicPr>
            <a:picLocks noChangeAspect="1"/>
          </p:cNvPicPr>
          <p:nvPr/>
        </p:nvPicPr>
        <p:blipFill>
          <a:blip r:embed="rId3"/>
          <a:stretch>
            <a:fillRect/>
          </a:stretch>
        </p:blipFill>
        <p:spPr>
          <a:xfrm>
            <a:off x="350519" y="1516004"/>
            <a:ext cx="5374006" cy="4158722"/>
          </a:xfrm>
          <a:prstGeom prst="rect">
            <a:avLst/>
          </a:prstGeom>
        </p:spPr>
      </p:pic>
      <p:pic>
        <p:nvPicPr>
          <p:cNvPr id="8" name="Picture 7">
            <a:extLst>
              <a:ext uri="{FF2B5EF4-FFF2-40B4-BE49-F238E27FC236}">
                <a16:creationId xmlns:a16="http://schemas.microsoft.com/office/drawing/2014/main" id="{92C8BAB3-6326-E41D-D9FD-F0E5D5A74B3C}"/>
              </a:ext>
            </a:extLst>
          </p:cNvPr>
          <p:cNvPicPr>
            <a:picLocks noChangeAspect="1"/>
          </p:cNvPicPr>
          <p:nvPr/>
        </p:nvPicPr>
        <p:blipFill>
          <a:blip r:embed="rId4"/>
          <a:stretch>
            <a:fillRect/>
          </a:stretch>
        </p:blipFill>
        <p:spPr>
          <a:xfrm>
            <a:off x="350519" y="1516003"/>
            <a:ext cx="5374006" cy="4158722"/>
          </a:xfrm>
          <a:prstGeom prst="rect">
            <a:avLst/>
          </a:prstGeom>
        </p:spPr>
      </p:pic>
      <p:sp>
        <p:nvSpPr>
          <p:cNvPr id="9" name="TextBox 8">
            <a:extLst>
              <a:ext uri="{FF2B5EF4-FFF2-40B4-BE49-F238E27FC236}">
                <a16:creationId xmlns:a16="http://schemas.microsoft.com/office/drawing/2014/main" id="{81EE41A0-6A0A-D9A8-294B-901FCF7265DE}"/>
              </a:ext>
            </a:extLst>
          </p:cNvPr>
          <p:cNvSpPr txBox="1"/>
          <p:nvPr/>
        </p:nvSpPr>
        <p:spPr>
          <a:xfrm flipH="1">
            <a:off x="2465068" y="5846544"/>
            <a:ext cx="8260081" cy="646331"/>
          </a:xfrm>
          <a:prstGeom prst="rect">
            <a:avLst/>
          </a:prstGeom>
          <a:noFill/>
        </p:spPr>
        <p:txBody>
          <a:bodyPr wrap="square" rtlCol="0">
            <a:spAutoFit/>
          </a:bodyPr>
          <a:lstStyle/>
          <a:p>
            <a:r>
              <a:rPr lang="es-ES" err="1"/>
              <a:t>fitted</a:t>
            </a:r>
            <a:r>
              <a:rPr lang="es-ES"/>
              <a:t> </a:t>
            </a:r>
            <a:r>
              <a:rPr lang="es-ES" err="1"/>
              <a:t>model</a:t>
            </a:r>
            <a:r>
              <a:rPr lang="es-ES"/>
              <a:t>  : </a:t>
            </a:r>
          </a:p>
          <a:p>
            <a:r>
              <a:rPr lang="es-ES"/>
              <a:t>y =   -0.000 x^0  + 0.003 x^1  - 0.022 x^2  - 0.097 x^3  + 0.224 x^4  + 0.326 x^5 </a:t>
            </a:r>
            <a:endParaRPr lang="en-US"/>
          </a:p>
        </p:txBody>
      </p:sp>
      <p:sp>
        <p:nvSpPr>
          <p:cNvPr id="10" name="TextBox 9">
            <a:extLst>
              <a:ext uri="{FF2B5EF4-FFF2-40B4-BE49-F238E27FC236}">
                <a16:creationId xmlns:a16="http://schemas.microsoft.com/office/drawing/2014/main" id="{AB3EA2F0-BBDD-3356-51CF-483B8E14FE32}"/>
              </a:ext>
            </a:extLst>
          </p:cNvPr>
          <p:cNvSpPr txBox="1"/>
          <p:nvPr/>
        </p:nvSpPr>
        <p:spPr>
          <a:xfrm>
            <a:off x="8503918" y="1682691"/>
            <a:ext cx="2145032" cy="646331"/>
          </a:xfrm>
          <a:prstGeom prst="rect">
            <a:avLst/>
          </a:prstGeom>
          <a:noFill/>
        </p:spPr>
        <p:txBody>
          <a:bodyPr wrap="square" rtlCol="0">
            <a:spAutoFit/>
          </a:bodyPr>
          <a:lstStyle/>
          <a:p>
            <a:r>
              <a:rPr lang="fi-FI"/>
              <a:t>generating function:</a:t>
            </a:r>
          </a:p>
          <a:p>
            <a:r>
              <a:rPr lang="fi-FI"/>
              <a:t>y = 3*sin(5*x)</a:t>
            </a:r>
            <a:endParaRPr lang="en-US"/>
          </a:p>
        </p:txBody>
      </p:sp>
      <p:sp>
        <p:nvSpPr>
          <p:cNvPr id="11" name="TextBox 10">
            <a:extLst>
              <a:ext uri="{FF2B5EF4-FFF2-40B4-BE49-F238E27FC236}">
                <a16:creationId xmlns:a16="http://schemas.microsoft.com/office/drawing/2014/main" id="{88ABBD0B-1FFA-D7B3-A2AE-E5094B5499FB}"/>
              </a:ext>
            </a:extLst>
          </p:cNvPr>
          <p:cNvSpPr txBox="1"/>
          <p:nvPr/>
        </p:nvSpPr>
        <p:spPr>
          <a:xfrm>
            <a:off x="8675368" y="2535405"/>
            <a:ext cx="2505075" cy="3139321"/>
          </a:xfrm>
          <a:prstGeom prst="rect">
            <a:avLst/>
          </a:prstGeom>
          <a:noFill/>
        </p:spPr>
        <p:txBody>
          <a:bodyPr wrap="square" rtlCol="0">
            <a:spAutoFit/>
          </a:bodyPr>
          <a:lstStyle/>
          <a:p>
            <a:r>
              <a:rPr lang="en-US"/>
              <a:t>      X              Y</a:t>
            </a:r>
          </a:p>
          <a:p>
            <a:r>
              <a:rPr lang="en-US"/>
              <a:t>2.5810     0.7884</a:t>
            </a:r>
          </a:p>
          <a:p>
            <a:r>
              <a:rPr lang="en-US"/>
              <a:t>-0.6294     0.1451</a:t>
            </a:r>
          </a:p>
          <a:p>
            <a:r>
              <a:rPr lang="en-US"/>
              <a:t>-0.3058    -2.9623</a:t>
            </a:r>
          </a:p>
          <a:p>
            <a:r>
              <a:rPr lang="en-US"/>
              <a:t>-4.4691     1.1832</a:t>
            </a:r>
          </a:p>
          <a:p>
            <a:r>
              <a:rPr lang="en-US"/>
              <a:t> 2.3828    -2.0652</a:t>
            </a:r>
          </a:p>
          <a:p>
            <a:r>
              <a:rPr lang="en-US"/>
              <a:t>-1.2156     0.5980</a:t>
            </a:r>
          </a:p>
          <a:p>
            <a:r>
              <a:rPr lang="en-US"/>
              <a:t> 3.1759    -0.7026</a:t>
            </a:r>
          </a:p>
          <a:p>
            <a:r>
              <a:rPr lang="en-US"/>
              <a:t>-3.3902     3.1167</a:t>
            </a:r>
          </a:p>
          <a:p>
            <a:r>
              <a:rPr lang="en-US"/>
              <a:t> 1.7645     1.7206</a:t>
            </a:r>
          </a:p>
          <a:p>
            <a:r>
              <a:rPr lang="en-US"/>
              <a:t>-4.9827     0.8189</a:t>
            </a:r>
          </a:p>
        </p:txBody>
      </p:sp>
      <p:sp>
        <p:nvSpPr>
          <p:cNvPr id="3" name="Slide Number Placeholder 2">
            <a:extLst>
              <a:ext uri="{FF2B5EF4-FFF2-40B4-BE49-F238E27FC236}">
                <a16:creationId xmlns:a16="http://schemas.microsoft.com/office/drawing/2014/main" id="{59CB2E1B-013F-10F1-6811-D13229D0F474}"/>
              </a:ext>
            </a:extLst>
          </p:cNvPr>
          <p:cNvSpPr>
            <a:spLocks noGrp="1"/>
          </p:cNvSpPr>
          <p:nvPr>
            <p:ph type="sldNum" sz="quarter" idx="12"/>
          </p:nvPr>
        </p:nvSpPr>
        <p:spPr/>
        <p:txBody>
          <a:bodyPr/>
          <a:lstStyle/>
          <a:p>
            <a:fld id="{2731E1F7-1659-4E05-9C86-B889427470BB}" type="slidenum">
              <a:rPr lang="en-US" smtClean="0"/>
              <a:t>5</a:t>
            </a:fld>
            <a:endParaRPr lang="en-US"/>
          </a:p>
        </p:txBody>
      </p:sp>
    </p:spTree>
    <p:extLst>
      <p:ext uri="{BB962C8B-B14F-4D97-AF65-F5344CB8AC3E}">
        <p14:creationId xmlns:p14="http://schemas.microsoft.com/office/powerpoint/2010/main" val="223032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95C33-34D1-77AD-E96C-C1255A31047F}"/>
              </a:ext>
            </a:extLst>
          </p:cNvPr>
          <p:cNvSpPr>
            <a:spLocks noGrp="1"/>
          </p:cNvSpPr>
          <p:nvPr>
            <p:ph type="title"/>
          </p:nvPr>
        </p:nvSpPr>
        <p:spPr>
          <a:xfrm>
            <a:off x="640080" y="325369"/>
            <a:ext cx="4368602" cy="1956841"/>
          </a:xfrm>
        </p:spPr>
        <p:txBody>
          <a:bodyPr anchor="b">
            <a:normAutofit/>
          </a:bodyPr>
          <a:lstStyle/>
          <a:p>
            <a:r>
              <a:rPr lang="en-US" sz="5400"/>
              <a:t>Requests and Queries</a:t>
            </a:r>
          </a:p>
        </p:txBody>
      </p:sp>
      <p:sp>
        <p:nvSpPr>
          <p:cNvPr id="3" name="Content Placeholder 2">
            <a:extLst>
              <a:ext uri="{FF2B5EF4-FFF2-40B4-BE49-F238E27FC236}">
                <a16:creationId xmlns:a16="http://schemas.microsoft.com/office/drawing/2014/main" id="{E35684BE-270D-1117-72C6-32EB883D7600}"/>
              </a:ext>
            </a:extLst>
          </p:cNvPr>
          <p:cNvSpPr>
            <a:spLocks noGrp="1"/>
          </p:cNvSpPr>
          <p:nvPr>
            <p:ph idx="1"/>
          </p:nvPr>
        </p:nvSpPr>
        <p:spPr>
          <a:xfrm>
            <a:off x="640080" y="2872899"/>
            <a:ext cx="4243589" cy="3320668"/>
          </a:xfrm>
        </p:spPr>
        <p:txBody>
          <a:bodyPr>
            <a:normAutofit/>
          </a:bodyPr>
          <a:lstStyle/>
          <a:p>
            <a:r>
              <a:rPr lang="en-US" sz="2200"/>
              <a:t>Once your graduate student has learned more about you, has access to the tools it needs, and has access to your data, it can do things for you.</a:t>
            </a:r>
          </a:p>
          <a:p>
            <a:r>
              <a:rPr lang="en-US" sz="2200"/>
              <a:t>Your AI is now ready to respond to your requests and queries.</a:t>
            </a:r>
          </a:p>
        </p:txBody>
      </p:sp>
      <p:pic>
        <p:nvPicPr>
          <p:cNvPr id="4" name="Picture 3" descr="A cartoon of a robot sitting in a chair">
            <a:extLst>
              <a:ext uri="{FF2B5EF4-FFF2-40B4-BE49-F238E27FC236}">
                <a16:creationId xmlns:a16="http://schemas.microsoft.com/office/drawing/2014/main" id="{6BD250A6-347F-73F1-52B1-D6471B67C731}"/>
              </a:ext>
            </a:extLst>
          </p:cNvPr>
          <p:cNvPicPr>
            <a:picLocks noChangeAspect="1"/>
          </p:cNvPicPr>
          <p:nvPr/>
        </p:nvPicPr>
        <p:blipFill rotWithShape="1">
          <a:blip r:embed="rId2">
            <a:extLst>
              <a:ext uri="{28A0092B-C50C-407E-A947-70E740481C1C}">
                <a14:useLocalDpi xmlns:a14="http://schemas.microsoft.com/office/drawing/2010/main" val="0"/>
              </a:ext>
            </a:extLst>
          </a:blip>
          <a:srcRect t="30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5" name="Slide Number Placeholder 4">
            <a:extLst>
              <a:ext uri="{FF2B5EF4-FFF2-40B4-BE49-F238E27FC236}">
                <a16:creationId xmlns:a16="http://schemas.microsoft.com/office/drawing/2014/main" id="{B96167C5-317E-62E5-FC62-891BC90E61C4}"/>
              </a:ext>
            </a:extLst>
          </p:cNvPr>
          <p:cNvSpPr>
            <a:spLocks noGrp="1"/>
          </p:cNvSpPr>
          <p:nvPr>
            <p:ph type="sldNum" sz="quarter" idx="12"/>
          </p:nvPr>
        </p:nvSpPr>
        <p:spPr/>
        <p:txBody>
          <a:bodyPr/>
          <a:lstStyle/>
          <a:p>
            <a:fld id="{55762944-E8C6-4787-8CEB-9EE3E0754383}" type="slidenum">
              <a:rPr lang="en-US" smtClean="0"/>
              <a:t>50</a:t>
            </a:fld>
            <a:endParaRPr lang="en-US"/>
          </a:p>
        </p:txBody>
      </p:sp>
    </p:spTree>
    <p:extLst>
      <p:ext uri="{BB962C8B-B14F-4D97-AF65-F5344CB8AC3E}">
        <p14:creationId xmlns:p14="http://schemas.microsoft.com/office/powerpoint/2010/main" val="15981402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1C0D4-2296-E795-AB0C-301836BE2104}"/>
              </a:ext>
            </a:extLst>
          </p:cNvPr>
          <p:cNvSpPr>
            <a:spLocks noGrp="1"/>
          </p:cNvSpPr>
          <p:nvPr>
            <p:ph type="title"/>
          </p:nvPr>
        </p:nvSpPr>
        <p:spPr>
          <a:xfrm>
            <a:off x="640080" y="325369"/>
            <a:ext cx="4368602" cy="1956841"/>
          </a:xfrm>
        </p:spPr>
        <p:txBody>
          <a:bodyPr anchor="b">
            <a:normAutofit/>
          </a:bodyPr>
          <a:lstStyle/>
          <a:p>
            <a:r>
              <a:rPr lang="en-US" sz="5400"/>
              <a:t>Revisions</a:t>
            </a:r>
          </a:p>
        </p:txBody>
      </p:sp>
      <p:sp>
        <p:nvSpPr>
          <p:cNvPr id="3" name="Content Placeholder 2">
            <a:extLst>
              <a:ext uri="{FF2B5EF4-FFF2-40B4-BE49-F238E27FC236}">
                <a16:creationId xmlns:a16="http://schemas.microsoft.com/office/drawing/2014/main" id="{970A3EE1-FE93-11F2-BB44-DF37DEA06F91}"/>
              </a:ext>
            </a:extLst>
          </p:cNvPr>
          <p:cNvSpPr>
            <a:spLocks noGrp="1"/>
          </p:cNvSpPr>
          <p:nvPr>
            <p:ph idx="1"/>
          </p:nvPr>
        </p:nvSpPr>
        <p:spPr>
          <a:xfrm>
            <a:off x="640080" y="2872899"/>
            <a:ext cx="4243589" cy="3320668"/>
          </a:xfrm>
        </p:spPr>
        <p:txBody>
          <a:bodyPr>
            <a:normAutofit/>
          </a:bodyPr>
          <a:lstStyle/>
          <a:p>
            <a:r>
              <a:rPr lang="en-US" sz="2000"/>
              <a:t>Your graduate student does a great job with the first draft of a document, but you need to help them get better.</a:t>
            </a:r>
          </a:p>
          <a:p>
            <a:r>
              <a:rPr lang="en-US" sz="2000"/>
              <a:t>Your AI assistant can rapidly draft new documents,but you need to give it feedback to help it polish them.  You may want to change tone, organization, flow, and edit the content.   Just ask it – it wants to be helpful!</a:t>
            </a:r>
          </a:p>
        </p:txBody>
      </p:sp>
      <p:pic>
        <p:nvPicPr>
          <p:cNvPr id="5" name="Picture 4" descr="A cartoon of a robot and a person holding a paper&#10;&#10;Description automatically generated">
            <a:extLst>
              <a:ext uri="{FF2B5EF4-FFF2-40B4-BE49-F238E27FC236}">
                <a16:creationId xmlns:a16="http://schemas.microsoft.com/office/drawing/2014/main" id="{7B3F88A3-5937-D48D-CF54-681D33A2D9EA}"/>
              </a:ext>
            </a:extLst>
          </p:cNvPr>
          <p:cNvPicPr>
            <a:picLocks noChangeAspect="1"/>
          </p:cNvPicPr>
          <p:nvPr/>
        </p:nvPicPr>
        <p:blipFill rotWithShape="1">
          <a:blip r:embed="rId2">
            <a:extLst>
              <a:ext uri="{28A0092B-C50C-407E-A947-70E740481C1C}">
                <a14:useLocalDpi xmlns:a14="http://schemas.microsoft.com/office/drawing/2010/main" val="0"/>
              </a:ext>
            </a:extLst>
          </a:blip>
          <a:srcRect t="30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F01E91AF-C6A5-ECFB-FB68-2D439BF72814}"/>
              </a:ext>
            </a:extLst>
          </p:cNvPr>
          <p:cNvSpPr>
            <a:spLocks noGrp="1"/>
          </p:cNvSpPr>
          <p:nvPr>
            <p:ph type="sldNum" sz="quarter" idx="12"/>
          </p:nvPr>
        </p:nvSpPr>
        <p:spPr/>
        <p:txBody>
          <a:bodyPr/>
          <a:lstStyle/>
          <a:p>
            <a:fld id="{55762944-E8C6-4787-8CEB-9EE3E0754383}" type="slidenum">
              <a:rPr lang="en-US" smtClean="0"/>
              <a:t>51</a:t>
            </a:fld>
            <a:endParaRPr lang="en-US"/>
          </a:p>
        </p:txBody>
      </p:sp>
    </p:spTree>
    <p:extLst>
      <p:ext uri="{BB962C8B-B14F-4D97-AF65-F5344CB8AC3E}">
        <p14:creationId xmlns:p14="http://schemas.microsoft.com/office/powerpoint/2010/main" val="16637936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7D649-99B7-445B-B763-D23AE5AFE06D}"/>
              </a:ext>
            </a:extLst>
          </p:cNvPr>
          <p:cNvSpPr>
            <a:spLocks noGrp="1"/>
          </p:cNvSpPr>
          <p:nvPr>
            <p:ph type="title"/>
          </p:nvPr>
        </p:nvSpPr>
        <p:spPr>
          <a:xfrm>
            <a:off x="640080" y="325369"/>
            <a:ext cx="4368602" cy="1956841"/>
          </a:xfrm>
        </p:spPr>
        <p:txBody>
          <a:bodyPr anchor="b">
            <a:normAutofit/>
          </a:bodyPr>
          <a:lstStyle/>
          <a:p>
            <a:r>
              <a:rPr lang="en-US" sz="4200"/>
              <a:t>Final review and acknowledgement</a:t>
            </a:r>
          </a:p>
        </p:txBody>
      </p:sp>
      <p:sp>
        <p:nvSpPr>
          <p:cNvPr id="3" name="Content Placeholder 2">
            <a:extLst>
              <a:ext uri="{FF2B5EF4-FFF2-40B4-BE49-F238E27FC236}">
                <a16:creationId xmlns:a16="http://schemas.microsoft.com/office/drawing/2014/main" id="{145EF37F-56C9-0213-9AA6-C87D1392671E}"/>
              </a:ext>
            </a:extLst>
          </p:cNvPr>
          <p:cNvSpPr>
            <a:spLocks noGrp="1"/>
          </p:cNvSpPr>
          <p:nvPr>
            <p:ph idx="1"/>
          </p:nvPr>
        </p:nvSpPr>
        <p:spPr>
          <a:xfrm>
            <a:off x="640080" y="2872899"/>
            <a:ext cx="4243589" cy="3320668"/>
          </a:xfrm>
        </p:spPr>
        <p:txBody>
          <a:bodyPr>
            <a:normAutofit/>
          </a:bodyPr>
          <a:lstStyle/>
          <a:p>
            <a:r>
              <a:rPr lang="en-US" sz="1700"/>
              <a:t>Before you publish your graduate student’s work, you need to do a final review.   </a:t>
            </a:r>
          </a:p>
          <a:p>
            <a:pPr lvl="1"/>
            <a:r>
              <a:rPr lang="en-US" sz="1700"/>
              <a:t>Is this factually correct?</a:t>
            </a:r>
          </a:p>
          <a:p>
            <a:pPr lvl="1"/>
            <a:r>
              <a:rPr lang="en-US" sz="1700"/>
              <a:t>Does it have the right tone?</a:t>
            </a:r>
          </a:p>
          <a:p>
            <a:pPr lvl="1"/>
            <a:r>
              <a:rPr lang="en-US" sz="1700"/>
              <a:t>Are you willing to put your name on this work?</a:t>
            </a:r>
          </a:p>
          <a:p>
            <a:r>
              <a:rPr lang="en-US" sz="1700"/>
              <a:t>You must acknowledge that the student helped with the work.</a:t>
            </a:r>
          </a:p>
          <a:p>
            <a:r>
              <a:rPr lang="en-US" sz="1700"/>
              <a:t>All of those guidelines are true with your AI assistant as well.</a:t>
            </a:r>
          </a:p>
          <a:p>
            <a:pPr lvl="1"/>
            <a:endParaRPr lang="en-US" sz="1700"/>
          </a:p>
          <a:p>
            <a:pPr lvl="1"/>
            <a:endParaRPr lang="en-US" sz="1700"/>
          </a:p>
        </p:txBody>
      </p:sp>
      <p:pic>
        <p:nvPicPr>
          <p:cNvPr id="4" name="Picture 3" descr="A cartoon of a person reading a paper to a robot">
            <a:extLst>
              <a:ext uri="{FF2B5EF4-FFF2-40B4-BE49-F238E27FC236}">
                <a16:creationId xmlns:a16="http://schemas.microsoft.com/office/drawing/2014/main" id="{592774B0-9686-DB77-3170-05296F1CC8B6}"/>
              </a:ext>
            </a:extLst>
          </p:cNvPr>
          <p:cNvPicPr>
            <a:picLocks noChangeAspect="1"/>
          </p:cNvPicPr>
          <p:nvPr/>
        </p:nvPicPr>
        <p:blipFill rotWithShape="1">
          <a:blip r:embed="rId2">
            <a:extLst>
              <a:ext uri="{28A0092B-C50C-407E-A947-70E740481C1C}">
                <a14:useLocalDpi xmlns:a14="http://schemas.microsoft.com/office/drawing/2010/main" val="0"/>
              </a:ext>
            </a:extLst>
          </a:blip>
          <a:srcRect t="30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5" name="Slide Number Placeholder 4">
            <a:extLst>
              <a:ext uri="{FF2B5EF4-FFF2-40B4-BE49-F238E27FC236}">
                <a16:creationId xmlns:a16="http://schemas.microsoft.com/office/drawing/2014/main" id="{3A4F0CBC-E0C6-5F8B-861B-57E41C958DFC}"/>
              </a:ext>
            </a:extLst>
          </p:cNvPr>
          <p:cNvSpPr>
            <a:spLocks noGrp="1"/>
          </p:cNvSpPr>
          <p:nvPr>
            <p:ph type="sldNum" sz="quarter" idx="12"/>
          </p:nvPr>
        </p:nvSpPr>
        <p:spPr/>
        <p:txBody>
          <a:bodyPr/>
          <a:lstStyle/>
          <a:p>
            <a:fld id="{55762944-E8C6-4787-8CEB-9EE3E0754383}" type="slidenum">
              <a:rPr lang="en-US" smtClean="0"/>
              <a:t>52</a:t>
            </a:fld>
            <a:endParaRPr lang="en-US"/>
          </a:p>
        </p:txBody>
      </p:sp>
    </p:spTree>
    <p:extLst>
      <p:ext uri="{BB962C8B-B14F-4D97-AF65-F5344CB8AC3E}">
        <p14:creationId xmlns:p14="http://schemas.microsoft.com/office/powerpoint/2010/main" val="25997625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63B81-CD15-50A1-B3FC-6C216EC2EE40}"/>
              </a:ext>
            </a:extLst>
          </p:cNvPr>
          <p:cNvSpPr>
            <a:spLocks noGrp="1"/>
          </p:cNvSpPr>
          <p:nvPr>
            <p:ph type="title"/>
          </p:nvPr>
        </p:nvSpPr>
        <p:spPr>
          <a:xfrm>
            <a:off x="640080" y="325369"/>
            <a:ext cx="4368602" cy="1956841"/>
          </a:xfrm>
        </p:spPr>
        <p:txBody>
          <a:bodyPr anchor="b">
            <a:normAutofit/>
          </a:bodyPr>
          <a:lstStyle/>
          <a:p>
            <a:r>
              <a:rPr lang="en-US" sz="5400"/>
              <a:t>Learning New Ideas</a:t>
            </a:r>
          </a:p>
        </p:txBody>
      </p:sp>
      <p:sp>
        <p:nvSpPr>
          <p:cNvPr id="3" name="Content Placeholder 2">
            <a:extLst>
              <a:ext uri="{FF2B5EF4-FFF2-40B4-BE49-F238E27FC236}">
                <a16:creationId xmlns:a16="http://schemas.microsoft.com/office/drawing/2014/main" id="{5F7CEC4B-E86C-4751-5B35-153E16DA8B86}"/>
              </a:ext>
            </a:extLst>
          </p:cNvPr>
          <p:cNvSpPr>
            <a:spLocks noGrp="1"/>
          </p:cNvSpPr>
          <p:nvPr>
            <p:ph idx="1"/>
          </p:nvPr>
        </p:nvSpPr>
        <p:spPr>
          <a:xfrm>
            <a:off x="640080" y="2872899"/>
            <a:ext cx="4243589" cy="3320668"/>
          </a:xfrm>
        </p:spPr>
        <p:txBody>
          <a:bodyPr>
            <a:normAutofit/>
          </a:bodyPr>
          <a:lstStyle/>
          <a:p>
            <a:r>
              <a:rPr lang="en-US" sz="2200"/>
              <a:t>“I need to learn more about the librosa python library.  Can you give me an overview?”</a:t>
            </a:r>
          </a:p>
          <a:p>
            <a:r>
              <a:rPr lang="en-US" sz="2200"/>
              <a:t>“Write a quiz about librosa – 10 questions multiple choice.  Don’t tell me the answers.”</a:t>
            </a:r>
          </a:p>
          <a:p>
            <a:pPr marL="0" indent="0">
              <a:buNone/>
            </a:pPr>
            <a:endParaRPr lang="en-US" sz="2200"/>
          </a:p>
          <a:p>
            <a:pPr marL="0" indent="0">
              <a:buNone/>
            </a:pPr>
            <a:endParaRPr lang="en-US" sz="2200"/>
          </a:p>
        </p:txBody>
      </p:sp>
      <p:pic>
        <p:nvPicPr>
          <p:cNvPr id="6" name="Picture 5" descr="A cartoon of a robot and a person in front of a chalkboard">
            <a:extLst>
              <a:ext uri="{FF2B5EF4-FFF2-40B4-BE49-F238E27FC236}">
                <a16:creationId xmlns:a16="http://schemas.microsoft.com/office/drawing/2014/main" id="{2927B734-EAA5-59D2-42E1-D897D3A61CDC}"/>
              </a:ext>
            </a:extLst>
          </p:cNvPr>
          <p:cNvPicPr>
            <a:picLocks noChangeAspect="1"/>
          </p:cNvPicPr>
          <p:nvPr/>
        </p:nvPicPr>
        <p:blipFill rotWithShape="1">
          <a:blip r:embed="rId2">
            <a:extLst>
              <a:ext uri="{28A0092B-C50C-407E-A947-70E740481C1C}">
                <a14:useLocalDpi xmlns:a14="http://schemas.microsoft.com/office/drawing/2010/main" val="0"/>
              </a:ext>
            </a:extLst>
          </a:blip>
          <a:srcRect t="30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190DA7E4-5211-9468-29EC-B0F50373B458}"/>
              </a:ext>
            </a:extLst>
          </p:cNvPr>
          <p:cNvSpPr>
            <a:spLocks noGrp="1"/>
          </p:cNvSpPr>
          <p:nvPr>
            <p:ph type="sldNum" sz="quarter" idx="12"/>
          </p:nvPr>
        </p:nvSpPr>
        <p:spPr>
          <a:xfrm>
            <a:off x="10439400" y="6356350"/>
            <a:ext cx="914400" cy="365125"/>
          </a:xfrm>
        </p:spPr>
        <p:txBody>
          <a:bodyPr>
            <a:normAutofit/>
          </a:bodyPr>
          <a:lstStyle/>
          <a:p>
            <a:pPr>
              <a:spcAft>
                <a:spcPts val="600"/>
              </a:spcAft>
            </a:pPr>
            <a:fld id="{2731E1F7-1659-4E05-9C86-B889427470BB}" type="slidenum">
              <a:rPr lang="en-US">
                <a:solidFill>
                  <a:srgbClr val="FFFFFF"/>
                </a:solidFill>
              </a:rPr>
              <a:pPr>
                <a:spcAft>
                  <a:spcPts val="600"/>
                </a:spcAft>
              </a:pPr>
              <a:t>53</a:t>
            </a:fld>
            <a:endParaRPr lang="en-US">
              <a:solidFill>
                <a:srgbClr val="FFFFFF"/>
              </a:solidFill>
            </a:endParaRPr>
          </a:p>
        </p:txBody>
      </p:sp>
    </p:spTree>
    <p:extLst>
      <p:ext uri="{BB962C8B-B14F-4D97-AF65-F5344CB8AC3E}">
        <p14:creationId xmlns:p14="http://schemas.microsoft.com/office/powerpoint/2010/main" val="11858512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876D-225C-8F3B-0372-7DAA6A3D5C98}"/>
              </a:ext>
            </a:extLst>
          </p:cNvPr>
          <p:cNvSpPr>
            <a:spLocks noGrp="1"/>
          </p:cNvSpPr>
          <p:nvPr>
            <p:ph type="title"/>
          </p:nvPr>
        </p:nvSpPr>
        <p:spPr>
          <a:xfrm>
            <a:off x="640080" y="325369"/>
            <a:ext cx="4368602" cy="1956841"/>
          </a:xfrm>
        </p:spPr>
        <p:txBody>
          <a:bodyPr anchor="b">
            <a:normAutofit/>
          </a:bodyPr>
          <a:lstStyle/>
          <a:p>
            <a:r>
              <a:rPr lang="en-US" sz="4200"/>
              <a:t>Creative Exploration of Concepts</a:t>
            </a:r>
          </a:p>
        </p:txBody>
      </p:sp>
      <p:sp>
        <p:nvSpPr>
          <p:cNvPr id="3" name="Content Placeholder 2">
            <a:extLst>
              <a:ext uri="{FF2B5EF4-FFF2-40B4-BE49-F238E27FC236}">
                <a16:creationId xmlns:a16="http://schemas.microsoft.com/office/drawing/2014/main" id="{3816D5E8-6914-03D1-E30D-9C70A798AE16}"/>
              </a:ext>
            </a:extLst>
          </p:cNvPr>
          <p:cNvSpPr>
            <a:spLocks noGrp="1"/>
          </p:cNvSpPr>
          <p:nvPr>
            <p:ph idx="1"/>
          </p:nvPr>
        </p:nvSpPr>
        <p:spPr>
          <a:xfrm>
            <a:off x="640080" y="2872899"/>
            <a:ext cx="4243589" cy="3320668"/>
          </a:xfrm>
        </p:spPr>
        <p:txBody>
          <a:bodyPr>
            <a:normAutofit/>
          </a:bodyPr>
          <a:lstStyle/>
          <a:p>
            <a:r>
              <a:rPr lang="en-US" sz="2000"/>
              <a:t>“Write a poem about my cat Fred learning librosa.”</a:t>
            </a:r>
          </a:p>
          <a:p>
            <a:r>
              <a:rPr lang="en-US" sz="2000"/>
              <a:t>“I want to learn some approaches for using Natural Language Processing to compare the accuracy of transcriptions from voice recognition.  Can you first go over some approaches I might use to measure this accuracy and then help me figure out the best way to go forward on this project.”</a:t>
            </a:r>
          </a:p>
        </p:txBody>
      </p:sp>
      <p:pic>
        <p:nvPicPr>
          <p:cNvPr id="5" name="Picture 4" descr="A cartoon of a person and a robot">
            <a:extLst>
              <a:ext uri="{FF2B5EF4-FFF2-40B4-BE49-F238E27FC236}">
                <a16:creationId xmlns:a16="http://schemas.microsoft.com/office/drawing/2014/main" id="{F124A3ED-3E1F-6F19-5FD3-FAE94E52E978}"/>
              </a:ext>
            </a:extLst>
          </p:cNvPr>
          <p:cNvPicPr>
            <a:picLocks noChangeAspect="1"/>
          </p:cNvPicPr>
          <p:nvPr/>
        </p:nvPicPr>
        <p:blipFill rotWithShape="1">
          <a:blip r:embed="rId2">
            <a:extLst>
              <a:ext uri="{28A0092B-C50C-407E-A947-70E740481C1C}">
                <a14:useLocalDpi xmlns:a14="http://schemas.microsoft.com/office/drawing/2010/main" val="0"/>
              </a:ext>
            </a:extLst>
          </a:blip>
          <a:srcRect b="30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E39F3CC8-DB5C-27CA-4A69-010EBE3467C3}"/>
              </a:ext>
            </a:extLst>
          </p:cNvPr>
          <p:cNvSpPr>
            <a:spLocks noGrp="1"/>
          </p:cNvSpPr>
          <p:nvPr>
            <p:ph type="sldNum" sz="quarter" idx="12"/>
          </p:nvPr>
        </p:nvSpPr>
        <p:spPr>
          <a:xfrm>
            <a:off x="10439400" y="6356350"/>
            <a:ext cx="914400" cy="365125"/>
          </a:xfrm>
        </p:spPr>
        <p:txBody>
          <a:bodyPr>
            <a:normAutofit/>
          </a:bodyPr>
          <a:lstStyle/>
          <a:p>
            <a:pPr>
              <a:spcAft>
                <a:spcPts val="600"/>
              </a:spcAft>
            </a:pPr>
            <a:fld id="{2731E1F7-1659-4E05-9C86-B889427470BB}" type="slidenum">
              <a:rPr lang="en-US">
                <a:solidFill>
                  <a:srgbClr val="FFFFFF"/>
                </a:solidFill>
              </a:rPr>
              <a:pPr>
                <a:spcAft>
                  <a:spcPts val="600"/>
                </a:spcAft>
              </a:pPr>
              <a:t>54</a:t>
            </a:fld>
            <a:endParaRPr lang="en-US">
              <a:solidFill>
                <a:srgbClr val="FFFFFF"/>
              </a:solidFill>
            </a:endParaRPr>
          </a:p>
        </p:txBody>
      </p:sp>
    </p:spTree>
    <p:extLst>
      <p:ext uri="{BB962C8B-B14F-4D97-AF65-F5344CB8AC3E}">
        <p14:creationId xmlns:p14="http://schemas.microsoft.com/office/powerpoint/2010/main" val="11900386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82B19-C40B-E2D9-E448-DE1BE1247C33}"/>
              </a:ext>
            </a:extLst>
          </p:cNvPr>
          <p:cNvSpPr>
            <a:spLocks noGrp="1"/>
          </p:cNvSpPr>
          <p:nvPr>
            <p:ph type="title"/>
          </p:nvPr>
        </p:nvSpPr>
        <p:spPr>
          <a:xfrm>
            <a:off x="640080" y="325369"/>
            <a:ext cx="4368602" cy="1956841"/>
          </a:xfrm>
        </p:spPr>
        <p:txBody>
          <a:bodyPr anchor="b">
            <a:normAutofit/>
          </a:bodyPr>
          <a:lstStyle/>
          <a:p>
            <a:r>
              <a:rPr lang="en-US" sz="5400"/>
              <a:t>Summarizing Text</a:t>
            </a:r>
          </a:p>
        </p:txBody>
      </p:sp>
      <p:sp>
        <p:nvSpPr>
          <p:cNvPr id="3" name="Content Placeholder 2">
            <a:extLst>
              <a:ext uri="{FF2B5EF4-FFF2-40B4-BE49-F238E27FC236}">
                <a16:creationId xmlns:a16="http://schemas.microsoft.com/office/drawing/2014/main" id="{9ABDEA39-2412-2605-F342-0FBF302B4F74}"/>
              </a:ext>
            </a:extLst>
          </p:cNvPr>
          <p:cNvSpPr>
            <a:spLocks noGrp="1"/>
          </p:cNvSpPr>
          <p:nvPr>
            <p:ph idx="1"/>
          </p:nvPr>
        </p:nvSpPr>
        <p:spPr>
          <a:xfrm>
            <a:off x="640080" y="2872899"/>
            <a:ext cx="4243589" cy="3320668"/>
          </a:xfrm>
        </p:spPr>
        <p:txBody>
          <a:bodyPr>
            <a:normAutofit/>
          </a:bodyPr>
          <a:lstStyle/>
          <a:p>
            <a:r>
              <a:rPr lang="en-US" sz="2200"/>
              <a:t>“Create an outline of the audio transcription of my lecture.”</a:t>
            </a:r>
          </a:p>
          <a:p>
            <a:r>
              <a:rPr lang="en-US" sz="2200"/>
              <a:t>“Create 10 multiple choice questions from the lecture.</a:t>
            </a:r>
          </a:p>
          <a:p>
            <a:r>
              <a:rPr lang="en-US" sz="2200"/>
              <a:t>“What are the common misconceptions students might have for these topics?”</a:t>
            </a:r>
          </a:p>
          <a:p>
            <a:pPr marL="0" indent="0">
              <a:buNone/>
            </a:pPr>
            <a:endParaRPr lang="en-US" sz="2200"/>
          </a:p>
        </p:txBody>
      </p:sp>
      <p:pic>
        <p:nvPicPr>
          <p:cNvPr id="5" name="Picture 4" descr="A cartoon of a robot holding a stack of papers&#10;&#10;Description automatically generated">
            <a:extLst>
              <a:ext uri="{FF2B5EF4-FFF2-40B4-BE49-F238E27FC236}">
                <a16:creationId xmlns:a16="http://schemas.microsoft.com/office/drawing/2014/main" id="{57057102-B9F8-DD6E-0B87-798068A77C64}"/>
              </a:ext>
            </a:extLst>
          </p:cNvPr>
          <p:cNvPicPr>
            <a:picLocks noChangeAspect="1"/>
          </p:cNvPicPr>
          <p:nvPr/>
        </p:nvPicPr>
        <p:blipFill rotWithShape="1">
          <a:blip r:embed="rId2">
            <a:extLst>
              <a:ext uri="{28A0092B-C50C-407E-A947-70E740481C1C}">
                <a14:useLocalDpi xmlns:a14="http://schemas.microsoft.com/office/drawing/2010/main" val="0"/>
              </a:ext>
            </a:extLst>
          </a:blip>
          <a:srcRect b="30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FB8F7487-6CCC-DA64-3DCD-3A9DFA41E56E}"/>
              </a:ext>
            </a:extLst>
          </p:cNvPr>
          <p:cNvSpPr>
            <a:spLocks noGrp="1"/>
          </p:cNvSpPr>
          <p:nvPr>
            <p:ph type="sldNum" sz="quarter" idx="12"/>
          </p:nvPr>
        </p:nvSpPr>
        <p:spPr>
          <a:xfrm>
            <a:off x="10439400" y="6356350"/>
            <a:ext cx="914400" cy="365125"/>
          </a:xfrm>
        </p:spPr>
        <p:txBody>
          <a:bodyPr>
            <a:normAutofit/>
          </a:bodyPr>
          <a:lstStyle/>
          <a:p>
            <a:pPr>
              <a:spcAft>
                <a:spcPts val="600"/>
              </a:spcAft>
            </a:pPr>
            <a:fld id="{2731E1F7-1659-4E05-9C86-B889427470BB}" type="slidenum">
              <a:rPr lang="en-US">
                <a:solidFill>
                  <a:srgbClr val="FFFFFF"/>
                </a:solidFill>
              </a:rPr>
              <a:pPr>
                <a:spcAft>
                  <a:spcPts val="600"/>
                </a:spcAft>
              </a:pPr>
              <a:t>55</a:t>
            </a:fld>
            <a:endParaRPr lang="en-US">
              <a:solidFill>
                <a:srgbClr val="FFFFFF"/>
              </a:solidFill>
            </a:endParaRPr>
          </a:p>
        </p:txBody>
      </p:sp>
    </p:spTree>
    <p:extLst>
      <p:ext uri="{BB962C8B-B14F-4D97-AF65-F5344CB8AC3E}">
        <p14:creationId xmlns:p14="http://schemas.microsoft.com/office/powerpoint/2010/main" val="21690642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7BC3C-6546-6213-34AF-B5B36D548093}"/>
              </a:ext>
            </a:extLst>
          </p:cNvPr>
          <p:cNvSpPr>
            <a:spLocks noGrp="1"/>
          </p:cNvSpPr>
          <p:nvPr>
            <p:ph type="title"/>
          </p:nvPr>
        </p:nvSpPr>
        <p:spPr>
          <a:xfrm>
            <a:off x="640080" y="325369"/>
            <a:ext cx="4368602" cy="1956841"/>
          </a:xfrm>
        </p:spPr>
        <p:txBody>
          <a:bodyPr anchor="b">
            <a:normAutofit/>
          </a:bodyPr>
          <a:lstStyle/>
          <a:p>
            <a:r>
              <a:rPr lang="en-US" sz="5400" dirty="0"/>
              <a:t>Finding the right tone</a:t>
            </a:r>
          </a:p>
        </p:txBody>
      </p:sp>
      <p:sp>
        <p:nvSpPr>
          <p:cNvPr id="3" name="Content Placeholder 2">
            <a:extLst>
              <a:ext uri="{FF2B5EF4-FFF2-40B4-BE49-F238E27FC236}">
                <a16:creationId xmlns:a16="http://schemas.microsoft.com/office/drawing/2014/main" id="{E9C3869B-0FE7-BFFD-AE21-9A7493E7B76F}"/>
              </a:ext>
            </a:extLst>
          </p:cNvPr>
          <p:cNvSpPr>
            <a:spLocks noGrp="1"/>
          </p:cNvSpPr>
          <p:nvPr>
            <p:ph idx="1"/>
          </p:nvPr>
        </p:nvSpPr>
        <p:spPr>
          <a:xfrm>
            <a:off x="640080" y="2872899"/>
            <a:ext cx="4243589" cy="3320668"/>
          </a:xfrm>
        </p:spPr>
        <p:txBody>
          <a:bodyPr>
            <a:normAutofit/>
          </a:bodyPr>
          <a:lstStyle/>
          <a:p>
            <a:r>
              <a:rPr lang="en-US" sz="1700"/>
              <a:t>“I need to write an email to a student telling them they are failing my astronomy class. The student hasn’t been attending, but they may have some personal issue that prevents them from getting to class.  I want to encourage them to attend and let them know I can help them if needed.”</a:t>
            </a:r>
          </a:p>
          <a:p>
            <a:r>
              <a:rPr lang="en-US" sz="1700"/>
              <a:t>“I have to fire an employee because of budget cuts.  I need help getting the tone write.  Since the person works remotely, I want to arrange a zoom call to talk to them about this.”</a:t>
            </a:r>
          </a:p>
        </p:txBody>
      </p:sp>
      <p:pic>
        <p:nvPicPr>
          <p:cNvPr id="5" name="Picture 4" descr="A cartoon of a robot and a person&#10;&#10;Description automatically generated">
            <a:extLst>
              <a:ext uri="{FF2B5EF4-FFF2-40B4-BE49-F238E27FC236}">
                <a16:creationId xmlns:a16="http://schemas.microsoft.com/office/drawing/2014/main" id="{C0B04077-712F-4CC7-8960-D0773493C894}"/>
              </a:ext>
            </a:extLst>
          </p:cNvPr>
          <p:cNvPicPr>
            <a:picLocks noChangeAspect="1"/>
          </p:cNvPicPr>
          <p:nvPr/>
        </p:nvPicPr>
        <p:blipFill rotWithShape="1">
          <a:blip r:embed="rId2">
            <a:extLst>
              <a:ext uri="{28A0092B-C50C-407E-A947-70E740481C1C}">
                <a14:useLocalDpi xmlns:a14="http://schemas.microsoft.com/office/drawing/2010/main" val="0"/>
              </a:ext>
            </a:extLst>
          </a:blip>
          <a:srcRect b="30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75671D01-C2B0-9AEF-FFCE-D70FF7D5CE32}"/>
              </a:ext>
            </a:extLst>
          </p:cNvPr>
          <p:cNvSpPr>
            <a:spLocks noGrp="1"/>
          </p:cNvSpPr>
          <p:nvPr>
            <p:ph type="sldNum" sz="quarter" idx="12"/>
          </p:nvPr>
        </p:nvSpPr>
        <p:spPr>
          <a:xfrm>
            <a:off x="10439400" y="6356350"/>
            <a:ext cx="914400" cy="365125"/>
          </a:xfrm>
        </p:spPr>
        <p:txBody>
          <a:bodyPr>
            <a:normAutofit/>
          </a:bodyPr>
          <a:lstStyle/>
          <a:p>
            <a:pPr>
              <a:spcAft>
                <a:spcPts val="600"/>
              </a:spcAft>
            </a:pPr>
            <a:fld id="{2731E1F7-1659-4E05-9C86-B889427470BB}" type="slidenum">
              <a:rPr lang="en-US">
                <a:solidFill>
                  <a:srgbClr val="FFFFFF"/>
                </a:solidFill>
              </a:rPr>
              <a:pPr>
                <a:spcAft>
                  <a:spcPts val="600"/>
                </a:spcAft>
              </a:pPr>
              <a:t>56</a:t>
            </a:fld>
            <a:endParaRPr lang="en-US">
              <a:solidFill>
                <a:srgbClr val="FFFFFF"/>
              </a:solidFill>
            </a:endParaRPr>
          </a:p>
        </p:txBody>
      </p:sp>
    </p:spTree>
    <p:extLst>
      <p:ext uri="{BB962C8B-B14F-4D97-AF65-F5344CB8AC3E}">
        <p14:creationId xmlns:p14="http://schemas.microsoft.com/office/powerpoint/2010/main" val="16340464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75041-EBA9-19C5-DE57-960F7F0A1D0E}"/>
              </a:ext>
            </a:extLst>
          </p:cNvPr>
          <p:cNvSpPr>
            <a:spLocks noGrp="1"/>
          </p:cNvSpPr>
          <p:nvPr>
            <p:ph type="title"/>
          </p:nvPr>
        </p:nvSpPr>
        <p:spPr>
          <a:xfrm>
            <a:off x="640080" y="325369"/>
            <a:ext cx="4368602" cy="1956841"/>
          </a:xfrm>
        </p:spPr>
        <p:txBody>
          <a:bodyPr anchor="b">
            <a:normAutofit/>
          </a:bodyPr>
          <a:lstStyle/>
          <a:p>
            <a:r>
              <a:rPr lang="en-US" sz="4600"/>
              <a:t>Writing Code and Analyzing Data</a:t>
            </a:r>
          </a:p>
        </p:txBody>
      </p:sp>
      <p:sp>
        <p:nvSpPr>
          <p:cNvPr id="3" name="Content Placeholder 2">
            <a:extLst>
              <a:ext uri="{FF2B5EF4-FFF2-40B4-BE49-F238E27FC236}">
                <a16:creationId xmlns:a16="http://schemas.microsoft.com/office/drawing/2014/main" id="{E40694FF-1CC8-617D-29E6-88DF430EA426}"/>
              </a:ext>
            </a:extLst>
          </p:cNvPr>
          <p:cNvSpPr>
            <a:spLocks noGrp="1"/>
          </p:cNvSpPr>
          <p:nvPr>
            <p:ph idx="1"/>
          </p:nvPr>
        </p:nvSpPr>
        <p:spPr>
          <a:xfrm>
            <a:off x="640080" y="2872899"/>
            <a:ext cx="4243589" cy="3320668"/>
          </a:xfrm>
        </p:spPr>
        <p:txBody>
          <a:bodyPr>
            <a:normAutofit/>
          </a:bodyPr>
          <a:lstStyle/>
          <a:p>
            <a:r>
              <a:rPr lang="en-US" sz="2200"/>
              <a:t>VSCode and GitHub Copilot</a:t>
            </a:r>
          </a:p>
          <a:p>
            <a:r>
              <a:rPr lang="en-US" sz="2200"/>
              <a:t>LLM code generation</a:t>
            </a:r>
          </a:p>
          <a:p>
            <a:r>
              <a:rPr lang="en-US" sz="2200"/>
              <a:t>ChatGPT Advanced Data Analysis</a:t>
            </a:r>
          </a:p>
        </p:txBody>
      </p:sp>
      <p:pic>
        <p:nvPicPr>
          <p:cNvPr id="5" name="Picture 4" descr="A cartoon of a robot and a person&#10;&#10;Description automatically generated">
            <a:extLst>
              <a:ext uri="{FF2B5EF4-FFF2-40B4-BE49-F238E27FC236}">
                <a16:creationId xmlns:a16="http://schemas.microsoft.com/office/drawing/2014/main" id="{89BEE4EE-91D2-EE03-233C-A3CEAE758CCA}"/>
              </a:ext>
            </a:extLst>
          </p:cNvPr>
          <p:cNvPicPr>
            <a:picLocks noChangeAspect="1"/>
          </p:cNvPicPr>
          <p:nvPr/>
        </p:nvPicPr>
        <p:blipFill rotWithShape="1">
          <a:blip r:embed="rId2">
            <a:extLst>
              <a:ext uri="{28A0092B-C50C-407E-A947-70E740481C1C}">
                <a14:useLocalDpi xmlns:a14="http://schemas.microsoft.com/office/drawing/2010/main" val="0"/>
              </a:ext>
            </a:extLst>
          </a:blip>
          <a:srcRect t="30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8522F23B-FFEA-386C-2BFB-59AB15C6F537}"/>
              </a:ext>
            </a:extLst>
          </p:cNvPr>
          <p:cNvSpPr>
            <a:spLocks noGrp="1"/>
          </p:cNvSpPr>
          <p:nvPr>
            <p:ph type="sldNum" sz="quarter" idx="12"/>
          </p:nvPr>
        </p:nvSpPr>
        <p:spPr>
          <a:xfrm>
            <a:off x="10439400" y="6356350"/>
            <a:ext cx="914400" cy="365125"/>
          </a:xfrm>
        </p:spPr>
        <p:txBody>
          <a:bodyPr>
            <a:normAutofit/>
          </a:bodyPr>
          <a:lstStyle/>
          <a:p>
            <a:pPr>
              <a:spcAft>
                <a:spcPts val="600"/>
              </a:spcAft>
            </a:pPr>
            <a:fld id="{2731E1F7-1659-4E05-9C86-B889427470BB}" type="slidenum">
              <a:rPr lang="en-US">
                <a:solidFill>
                  <a:srgbClr val="FFFFFF"/>
                </a:solidFill>
              </a:rPr>
              <a:pPr>
                <a:spcAft>
                  <a:spcPts val="600"/>
                </a:spcAft>
              </a:pPr>
              <a:t>57</a:t>
            </a:fld>
            <a:endParaRPr lang="en-US">
              <a:solidFill>
                <a:srgbClr val="FFFFFF"/>
              </a:solidFill>
            </a:endParaRPr>
          </a:p>
        </p:txBody>
      </p:sp>
    </p:spTree>
    <p:extLst>
      <p:ext uri="{BB962C8B-B14F-4D97-AF65-F5344CB8AC3E}">
        <p14:creationId xmlns:p14="http://schemas.microsoft.com/office/powerpoint/2010/main" val="41411913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588D5-0363-5384-2D7C-842D86AAAB48}"/>
              </a:ext>
            </a:extLst>
          </p:cNvPr>
          <p:cNvSpPr>
            <a:spLocks noGrp="1"/>
          </p:cNvSpPr>
          <p:nvPr>
            <p:ph type="title"/>
          </p:nvPr>
        </p:nvSpPr>
        <p:spPr>
          <a:xfrm>
            <a:off x="640080" y="325369"/>
            <a:ext cx="4368602" cy="1956841"/>
          </a:xfrm>
        </p:spPr>
        <p:txBody>
          <a:bodyPr anchor="b">
            <a:normAutofit/>
          </a:bodyPr>
          <a:lstStyle/>
          <a:p>
            <a:r>
              <a:rPr lang="en-US" sz="4200"/>
              <a:t>Moving between unstructured and structured data</a:t>
            </a:r>
          </a:p>
        </p:txBody>
      </p:sp>
      <p:sp>
        <p:nvSpPr>
          <p:cNvPr id="3" name="Content Placeholder 2">
            <a:extLst>
              <a:ext uri="{FF2B5EF4-FFF2-40B4-BE49-F238E27FC236}">
                <a16:creationId xmlns:a16="http://schemas.microsoft.com/office/drawing/2014/main" id="{8F93D795-7486-0EE2-96C9-50365F040EDB}"/>
              </a:ext>
            </a:extLst>
          </p:cNvPr>
          <p:cNvSpPr>
            <a:spLocks noGrp="1"/>
          </p:cNvSpPr>
          <p:nvPr>
            <p:ph idx="1"/>
          </p:nvPr>
        </p:nvSpPr>
        <p:spPr>
          <a:xfrm>
            <a:off x="640080" y="2872899"/>
            <a:ext cx="4243589" cy="3320668"/>
          </a:xfrm>
        </p:spPr>
        <p:txBody>
          <a:bodyPr>
            <a:normAutofit/>
          </a:bodyPr>
          <a:lstStyle/>
          <a:p>
            <a:r>
              <a:rPr lang="en-US" sz="2200"/>
              <a:t>Changing documents into tables and graphs</a:t>
            </a:r>
          </a:p>
          <a:p>
            <a:r>
              <a:rPr lang="en-US" sz="2200"/>
              <a:t>Changing tables and graphs into text</a:t>
            </a:r>
          </a:p>
        </p:txBody>
      </p:sp>
      <p:pic>
        <p:nvPicPr>
          <p:cNvPr id="5" name="Picture 4" descr="A person standing next to a robot&#10;&#10;Description automatically generated">
            <a:extLst>
              <a:ext uri="{FF2B5EF4-FFF2-40B4-BE49-F238E27FC236}">
                <a16:creationId xmlns:a16="http://schemas.microsoft.com/office/drawing/2014/main" id="{E8DEFA8A-8D28-53F0-4677-3B4ACF7B4655}"/>
              </a:ext>
            </a:extLst>
          </p:cNvPr>
          <p:cNvPicPr>
            <a:picLocks noChangeAspect="1"/>
          </p:cNvPicPr>
          <p:nvPr/>
        </p:nvPicPr>
        <p:blipFill rotWithShape="1">
          <a:blip r:embed="rId2">
            <a:extLst>
              <a:ext uri="{28A0092B-C50C-407E-A947-70E740481C1C}">
                <a14:useLocalDpi xmlns:a14="http://schemas.microsoft.com/office/drawing/2010/main" val="0"/>
              </a:ext>
            </a:extLst>
          </a:blip>
          <a:srcRect t="30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487C4942-1569-DE32-378A-F51833D5F8C1}"/>
              </a:ext>
            </a:extLst>
          </p:cNvPr>
          <p:cNvSpPr>
            <a:spLocks noGrp="1"/>
          </p:cNvSpPr>
          <p:nvPr>
            <p:ph type="sldNum" sz="quarter" idx="12"/>
          </p:nvPr>
        </p:nvSpPr>
        <p:spPr/>
        <p:txBody>
          <a:bodyPr/>
          <a:lstStyle/>
          <a:p>
            <a:fld id="{55762944-E8C6-4787-8CEB-9EE3E0754383}" type="slidenum">
              <a:rPr lang="en-US" smtClean="0"/>
              <a:t>58</a:t>
            </a:fld>
            <a:endParaRPr lang="en-US"/>
          </a:p>
        </p:txBody>
      </p:sp>
    </p:spTree>
    <p:extLst>
      <p:ext uri="{BB962C8B-B14F-4D97-AF65-F5344CB8AC3E}">
        <p14:creationId xmlns:p14="http://schemas.microsoft.com/office/powerpoint/2010/main" val="35181132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5FEDD-56FB-E57A-1C7E-E74C70D4AA72}"/>
              </a:ext>
            </a:extLst>
          </p:cNvPr>
          <p:cNvSpPr>
            <a:spLocks noGrp="1"/>
          </p:cNvSpPr>
          <p:nvPr>
            <p:ph type="title"/>
          </p:nvPr>
        </p:nvSpPr>
        <p:spPr/>
        <p:txBody>
          <a:bodyPr/>
          <a:lstStyle/>
          <a:p>
            <a:r>
              <a:rPr lang="en-US" dirty="0"/>
              <a:t>Using LLM’s in Non-STEM Research</a:t>
            </a:r>
          </a:p>
        </p:txBody>
      </p:sp>
      <p:sp>
        <p:nvSpPr>
          <p:cNvPr id="3" name="Content Placeholder 2">
            <a:extLst>
              <a:ext uri="{FF2B5EF4-FFF2-40B4-BE49-F238E27FC236}">
                <a16:creationId xmlns:a16="http://schemas.microsoft.com/office/drawing/2014/main" id="{941A3C0C-C3C9-E0A3-9B6A-80AD6BE1BA99}"/>
              </a:ext>
            </a:extLst>
          </p:cNvPr>
          <p:cNvSpPr>
            <a:spLocks noGrp="1"/>
          </p:cNvSpPr>
          <p:nvPr>
            <p:ph idx="1"/>
          </p:nvPr>
        </p:nvSpPr>
        <p:spPr/>
        <p:txBody>
          <a:bodyPr/>
          <a:lstStyle/>
          <a:p>
            <a:r>
              <a:rPr lang="en-US" dirty="0"/>
              <a:t>Use Cases</a:t>
            </a:r>
          </a:p>
          <a:p>
            <a:pPr lvl="1"/>
            <a:r>
              <a:rPr lang="en-US" dirty="0"/>
              <a:t>Brainstorming</a:t>
            </a:r>
          </a:p>
          <a:p>
            <a:pPr lvl="1"/>
            <a:r>
              <a:rPr lang="en-US" dirty="0"/>
              <a:t>Grunt work</a:t>
            </a:r>
          </a:p>
          <a:p>
            <a:pPr lvl="1"/>
            <a:r>
              <a:rPr lang="en-US" dirty="0"/>
              <a:t>Coding</a:t>
            </a:r>
          </a:p>
          <a:p>
            <a:pPr lvl="1"/>
            <a:r>
              <a:rPr lang="en-US" dirty="0"/>
              <a:t>Math</a:t>
            </a:r>
          </a:p>
          <a:p>
            <a:pPr lvl="1"/>
            <a:r>
              <a:rPr lang="en-US" dirty="0"/>
              <a:t>Writing</a:t>
            </a:r>
          </a:p>
          <a:p>
            <a:r>
              <a:rPr lang="en-US" dirty="0"/>
              <a:t>Ethics</a:t>
            </a:r>
          </a:p>
          <a:p>
            <a:r>
              <a:rPr lang="en-US" dirty="0"/>
              <a:t>What is scholarship?</a:t>
            </a:r>
          </a:p>
        </p:txBody>
      </p:sp>
      <p:sp>
        <p:nvSpPr>
          <p:cNvPr id="4" name="Slide Number Placeholder 3">
            <a:extLst>
              <a:ext uri="{FF2B5EF4-FFF2-40B4-BE49-F238E27FC236}">
                <a16:creationId xmlns:a16="http://schemas.microsoft.com/office/drawing/2014/main" id="{0F3920FD-9D46-08BD-81D1-689E73F46AEE}"/>
              </a:ext>
            </a:extLst>
          </p:cNvPr>
          <p:cNvSpPr>
            <a:spLocks noGrp="1"/>
          </p:cNvSpPr>
          <p:nvPr>
            <p:ph type="sldNum" sz="quarter" idx="12"/>
          </p:nvPr>
        </p:nvSpPr>
        <p:spPr/>
        <p:txBody>
          <a:bodyPr/>
          <a:lstStyle/>
          <a:p>
            <a:fld id="{55762944-E8C6-4787-8CEB-9EE3E0754383}" type="slidenum">
              <a:rPr lang="en-US" smtClean="0"/>
              <a:t>59</a:t>
            </a:fld>
            <a:endParaRPr lang="en-US"/>
          </a:p>
        </p:txBody>
      </p:sp>
    </p:spTree>
    <p:extLst>
      <p:ext uri="{BB962C8B-B14F-4D97-AF65-F5344CB8AC3E}">
        <p14:creationId xmlns:p14="http://schemas.microsoft.com/office/powerpoint/2010/main" val="3486606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EEE38-402F-EE9E-CDFA-2069F8546936}"/>
              </a:ext>
            </a:extLst>
          </p:cNvPr>
          <p:cNvSpPr>
            <a:spLocks noGrp="1"/>
          </p:cNvSpPr>
          <p:nvPr>
            <p:ph type="title"/>
          </p:nvPr>
        </p:nvSpPr>
        <p:spPr/>
        <p:txBody>
          <a:bodyPr/>
          <a:lstStyle/>
          <a:p>
            <a:r>
              <a:rPr lang="en-US"/>
              <a:t>A quick note about Data</a:t>
            </a:r>
          </a:p>
        </p:txBody>
      </p:sp>
      <p:sp>
        <p:nvSpPr>
          <p:cNvPr id="4" name="Content Placeholder 3">
            <a:extLst>
              <a:ext uri="{FF2B5EF4-FFF2-40B4-BE49-F238E27FC236}">
                <a16:creationId xmlns:a16="http://schemas.microsoft.com/office/drawing/2014/main" id="{D0D09F42-22AD-CCC3-44DC-DDBA82D9DD4C}"/>
              </a:ext>
            </a:extLst>
          </p:cNvPr>
          <p:cNvSpPr>
            <a:spLocks noGrp="1"/>
          </p:cNvSpPr>
          <p:nvPr>
            <p:ph idx="1"/>
          </p:nvPr>
        </p:nvSpPr>
        <p:spPr/>
        <p:txBody>
          <a:bodyPr/>
          <a:lstStyle/>
          <a:p>
            <a:r>
              <a:rPr lang="en-US"/>
              <a:t>Continuous data – real numbers/floating point variables </a:t>
            </a:r>
          </a:p>
          <a:p>
            <a:pPr lvl="1"/>
            <a:r>
              <a:rPr lang="en-US"/>
              <a:t>Examples:</a:t>
            </a:r>
          </a:p>
          <a:p>
            <a:pPr lvl="2"/>
            <a:r>
              <a:rPr lang="en-US"/>
              <a:t>1.23567e10</a:t>
            </a:r>
          </a:p>
          <a:p>
            <a:pPr lvl="2"/>
            <a:r>
              <a:rPr lang="en-US"/>
              <a:t>(3.466, 3.45623, 333.003242)</a:t>
            </a:r>
          </a:p>
          <a:p>
            <a:pPr lvl="1"/>
            <a:r>
              <a:rPr lang="en-US"/>
              <a:t>We typically use regression with continuous metrics for this type of data</a:t>
            </a:r>
          </a:p>
          <a:p>
            <a:r>
              <a:rPr lang="en-US"/>
              <a:t>Categorical or Discrete data – data consisting of a finite (and usually small number) of possibilities</a:t>
            </a:r>
          </a:p>
          <a:p>
            <a:pPr lvl="1"/>
            <a:r>
              <a:rPr lang="en-US"/>
              <a:t>Examples:</a:t>
            </a:r>
          </a:p>
          <a:p>
            <a:pPr lvl="2"/>
            <a:r>
              <a:rPr lang="en-US"/>
              <a:t>Academic Major:  Physics, Chemistry, Accounting…</a:t>
            </a:r>
          </a:p>
          <a:p>
            <a:pPr lvl="2"/>
            <a:r>
              <a:rPr lang="en-US"/>
              <a:t>Academic level:  Undergraduate, Graduate (Masters), Graduate (Doctoral)</a:t>
            </a:r>
          </a:p>
          <a:p>
            <a:pPr lvl="1"/>
            <a:r>
              <a:rPr lang="en-US"/>
              <a:t>Requires slightly different metrics and approaches</a:t>
            </a:r>
          </a:p>
        </p:txBody>
      </p:sp>
      <p:sp>
        <p:nvSpPr>
          <p:cNvPr id="3" name="Slide Number Placeholder 2">
            <a:extLst>
              <a:ext uri="{FF2B5EF4-FFF2-40B4-BE49-F238E27FC236}">
                <a16:creationId xmlns:a16="http://schemas.microsoft.com/office/drawing/2014/main" id="{9723E9C0-61C8-F785-9704-D0D330BC6BF1}"/>
              </a:ext>
            </a:extLst>
          </p:cNvPr>
          <p:cNvSpPr>
            <a:spLocks noGrp="1"/>
          </p:cNvSpPr>
          <p:nvPr>
            <p:ph type="sldNum" sz="quarter" idx="12"/>
          </p:nvPr>
        </p:nvSpPr>
        <p:spPr/>
        <p:txBody>
          <a:bodyPr/>
          <a:lstStyle/>
          <a:p>
            <a:fld id="{2731E1F7-1659-4E05-9C86-B889427470BB}" type="slidenum">
              <a:rPr lang="en-US" smtClean="0"/>
              <a:t>6</a:t>
            </a:fld>
            <a:endParaRPr lang="en-US"/>
          </a:p>
        </p:txBody>
      </p:sp>
    </p:spTree>
    <p:extLst>
      <p:ext uri="{BB962C8B-B14F-4D97-AF65-F5344CB8AC3E}">
        <p14:creationId xmlns:p14="http://schemas.microsoft.com/office/powerpoint/2010/main" val="20802116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4621E-B77A-FCAC-2B97-2A8553910D03}"/>
              </a:ext>
            </a:extLst>
          </p:cNvPr>
          <p:cNvSpPr>
            <a:spLocks noGrp="1"/>
          </p:cNvSpPr>
          <p:nvPr>
            <p:ph type="title"/>
          </p:nvPr>
        </p:nvSpPr>
        <p:spPr/>
        <p:txBody>
          <a:bodyPr/>
          <a:lstStyle/>
          <a:p>
            <a:r>
              <a:rPr lang="en-US" dirty="0"/>
              <a:t>Levels of using AI and ML</a:t>
            </a:r>
          </a:p>
        </p:txBody>
      </p:sp>
      <p:sp>
        <p:nvSpPr>
          <p:cNvPr id="3" name="Content Placeholder 2">
            <a:extLst>
              <a:ext uri="{FF2B5EF4-FFF2-40B4-BE49-F238E27FC236}">
                <a16:creationId xmlns:a16="http://schemas.microsoft.com/office/drawing/2014/main" id="{164ADB0C-E6DE-2C2E-F67D-3C12DD2E8355}"/>
              </a:ext>
            </a:extLst>
          </p:cNvPr>
          <p:cNvSpPr>
            <a:spLocks noGrp="1"/>
          </p:cNvSpPr>
          <p:nvPr>
            <p:ph idx="1"/>
          </p:nvPr>
        </p:nvSpPr>
        <p:spPr/>
        <p:txBody>
          <a:bodyPr/>
          <a:lstStyle/>
          <a:p>
            <a:r>
              <a:rPr lang="en-US" dirty="0"/>
              <a:t>Using a </a:t>
            </a:r>
            <a:r>
              <a:rPr lang="en-US" dirty="0" err="1"/>
              <a:t>ChatBot</a:t>
            </a:r>
            <a:r>
              <a:rPr lang="en-US" dirty="0"/>
              <a:t> for basic textual or image tasks</a:t>
            </a:r>
          </a:p>
          <a:p>
            <a:pPr lvl="1"/>
            <a:r>
              <a:rPr lang="en-US" dirty="0"/>
              <a:t>Summarizing documents</a:t>
            </a:r>
          </a:p>
          <a:p>
            <a:pPr lvl="1"/>
            <a:r>
              <a:rPr lang="en-US" dirty="0"/>
              <a:t>Answering questions about documents</a:t>
            </a:r>
          </a:p>
          <a:p>
            <a:pPr lvl="1"/>
            <a:r>
              <a:rPr lang="en-US" dirty="0"/>
              <a:t>Generating code or doing basic data analysis</a:t>
            </a:r>
          </a:p>
          <a:p>
            <a:pPr lvl="1"/>
            <a:r>
              <a:rPr lang="en-US" dirty="0"/>
              <a:t>Analyzing or characterizing images</a:t>
            </a:r>
          </a:p>
          <a:p>
            <a:pPr lvl="1"/>
            <a:endParaRPr lang="en-US" dirty="0"/>
          </a:p>
          <a:p>
            <a:endParaRPr lang="en-US" dirty="0"/>
          </a:p>
        </p:txBody>
      </p:sp>
      <p:sp>
        <p:nvSpPr>
          <p:cNvPr id="4" name="Slide Number Placeholder 3">
            <a:extLst>
              <a:ext uri="{FF2B5EF4-FFF2-40B4-BE49-F238E27FC236}">
                <a16:creationId xmlns:a16="http://schemas.microsoft.com/office/drawing/2014/main" id="{16C41709-28EA-0506-D616-4652B4DACC83}"/>
              </a:ext>
            </a:extLst>
          </p:cNvPr>
          <p:cNvSpPr>
            <a:spLocks noGrp="1"/>
          </p:cNvSpPr>
          <p:nvPr>
            <p:ph type="sldNum" sz="quarter" idx="12"/>
          </p:nvPr>
        </p:nvSpPr>
        <p:spPr/>
        <p:txBody>
          <a:bodyPr/>
          <a:lstStyle/>
          <a:p>
            <a:fld id="{55762944-E8C6-4787-8CEB-9EE3E0754383}" type="slidenum">
              <a:rPr lang="en-US" smtClean="0"/>
              <a:t>60</a:t>
            </a:fld>
            <a:endParaRPr lang="en-US"/>
          </a:p>
        </p:txBody>
      </p:sp>
    </p:spTree>
    <p:extLst>
      <p:ext uri="{BB962C8B-B14F-4D97-AF65-F5344CB8AC3E}">
        <p14:creationId xmlns:p14="http://schemas.microsoft.com/office/powerpoint/2010/main" val="32120313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C93F0C-33A5-2705-787B-2EC024BA7675}"/>
              </a:ext>
            </a:extLst>
          </p:cNvPr>
          <p:cNvSpPr>
            <a:spLocks noGrp="1"/>
          </p:cNvSpPr>
          <p:nvPr>
            <p:ph type="title"/>
          </p:nvPr>
        </p:nvSpPr>
        <p:spPr>
          <a:xfrm>
            <a:off x="908454" y="1360481"/>
            <a:ext cx="4605340" cy="2387600"/>
          </a:xfrm>
        </p:spPr>
        <p:txBody>
          <a:bodyPr vert="horz" lIns="91440" tIns="45720" rIns="91440" bIns="45720" rtlCol="0" anchor="b">
            <a:normAutofit/>
          </a:bodyPr>
          <a:lstStyle/>
          <a:p>
            <a:r>
              <a:rPr lang="en-US" sz="5000" dirty="0">
                <a:solidFill>
                  <a:schemeClr val="bg1"/>
                </a:solidFill>
              </a:rPr>
              <a:t>Can a chatbot transcribe handwriting?</a:t>
            </a:r>
          </a:p>
        </p:txBody>
      </p:sp>
      <p:pic>
        <p:nvPicPr>
          <p:cNvPr id="6" name="Content Placeholder 5" descr="A handwritten letter with black ink&#10;&#10;Description automatically generated">
            <a:extLst>
              <a:ext uri="{FF2B5EF4-FFF2-40B4-BE49-F238E27FC236}">
                <a16:creationId xmlns:a16="http://schemas.microsoft.com/office/drawing/2014/main" id="{43BA31B9-A70A-843D-6A71-C6EC1CB987FE}"/>
              </a:ext>
            </a:extLst>
          </p:cNvPr>
          <p:cNvPicPr>
            <a:picLocks noGrp="1" noChangeAspect="1"/>
          </p:cNvPicPr>
          <p:nvPr>
            <p:ph idx="1"/>
          </p:nvPr>
        </p:nvPicPr>
        <p:blipFill>
          <a:blip r:embed="rId2">
            <a:alphaModFix/>
            <a:extLst>
              <a:ext uri="{28A0092B-C50C-407E-A947-70E740481C1C}">
                <a14:useLocalDpi xmlns:a14="http://schemas.microsoft.com/office/drawing/2010/main" val="0"/>
              </a:ext>
            </a:extLst>
          </a:blip>
          <a:srcRect r="-2" b="10972"/>
          <a:stretch/>
        </p:blipFill>
        <p:spPr>
          <a:xfrm>
            <a:off x="7115177" y="115193"/>
            <a:ext cx="4950618" cy="6627614"/>
          </a:xfrm>
          <a:prstGeom prst="rect">
            <a:avLst/>
          </a:prstGeom>
        </p:spPr>
      </p:pic>
      <p:cxnSp>
        <p:nvCxnSpPr>
          <p:cNvPr id="17" name="Straight Connector 16">
            <a:extLst>
              <a:ext uri="{FF2B5EF4-FFF2-40B4-BE49-F238E27FC236}">
                <a16:creationId xmlns:a16="http://schemas.microsoft.com/office/drawing/2014/main" id="{AC65C03C-3F17-45DC-A1B9-35ACA43397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15176" y="115193"/>
            <a:ext cx="0" cy="6627614"/>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54DCC8B5-1B74-DC57-E617-C22470FC60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5762944-E8C6-4787-8CEB-9EE3E0754383}" type="slidenum">
              <a:rPr lang="en-US">
                <a:solidFill>
                  <a:srgbClr val="FFFFFF"/>
                </a:solidFill>
                <a:latin typeface="Calibri" panose="020F0502020204030204"/>
              </a:rPr>
              <a:pPr>
                <a:spcAft>
                  <a:spcPts val="600"/>
                </a:spcAft>
                <a:defRPr/>
              </a:pPr>
              <a:t>61</a:t>
            </a:fld>
            <a:endParaRPr lang="en-US">
              <a:solidFill>
                <a:srgbClr val="FFFFFF"/>
              </a:solidFill>
              <a:latin typeface="Calibri" panose="020F0502020204030204"/>
            </a:endParaRPr>
          </a:p>
        </p:txBody>
      </p:sp>
      <p:sp>
        <p:nvSpPr>
          <p:cNvPr id="18" name="Rectangle 17">
            <a:extLst>
              <a:ext uri="{FF2B5EF4-FFF2-40B4-BE49-F238E27FC236}">
                <a16:creationId xmlns:a16="http://schemas.microsoft.com/office/drawing/2014/main" id="{A4A161CC-6DC5-4863-B213-94529D6E06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05339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1D303F-8CFC-2F44-9D10-B222B1D29395}"/>
              </a:ext>
            </a:extLst>
          </p:cNvPr>
          <p:cNvSpPr>
            <a:spLocks noGrp="1"/>
          </p:cNvSpPr>
          <p:nvPr>
            <p:ph type="title"/>
          </p:nvPr>
        </p:nvSpPr>
        <p:spPr/>
        <p:txBody>
          <a:bodyPr/>
          <a:lstStyle/>
          <a:p>
            <a:r>
              <a:rPr lang="en-US" dirty="0"/>
              <a:t>Transcription of handwritten letters</a:t>
            </a:r>
          </a:p>
        </p:txBody>
      </p:sp>
      <p:sp>
        <p:nvSpPr>
          <p:cNvPr id="6" name="Content Placeholder 5">
            <a:extLst>
              <a:ext uri="{FF2B5EF4-FFF2-40B4-BE49-F238E27FC236}">
                <a16:creationId xmlns:a16="http://schemas.microsoft.com/office/drawing/2014/main" id="{7444CECF-852F-9B02-9C73-15FF472863E4}"/>
              </a:ext>
            </a:extLst>
          </p:cNvPr>
          <p:cNvSpPr>
            <a:spLocks noGrp="1"/>
          </p:cNvSpPr>
          <p:nvPr>
            <p:ph sz="half" idx="1"/>
          </p:nvPr>
        </p:nvSpPr>
        <p:spPr>
          <a:xfrm>
            <a:off x="711467" y="2141537"/>
            <a:ext cx="5384533" cy="4351338"/>
          </a:xfrm>
        </p:spPr>
        <p:txBody>
          <a:bodyPr>
            <a:normAutofit fontScale="55000" lnSpcReduction="20000"/>
          </a:bodyPr>
          <a:lstStyle/>
          <a:p>
            <a:pPr marL="0" indent="0">
              <a:lnSpc>
                <a:spcPct val="170000"/>
              </a:lnSpc>
              <a:buNone/>
            </a:pPr>
            <a:r>
              <a:rPr lang="en-US" sz="2100" kern="100" dirty="0">
                <a:effectLst/>
                <a:latin typeface="Aptos" panose="020B0004020202020204" pitchFamily="34" charset="0"/>
                <a:ea typeface="Aptos" panose="020B0004020202020204" pitchFamily="34" charset="0"/>
                <a:cs typeface="Times New Roman" panose="02020603050405020304" pitchFamily="18" charset="0"/>
              </a:rPr>
              <a:t>I am a Private in Co. E. 9th [Tenn?]</a:t>
            </a:r>
            <a:br>
              <a:rPr lang="en-US" sz="2100" kern="100" dirty="0">
                <a:effectLst/>
                <a:latin typeface="Aptos" panose="020B0004020202020204" pitchFamily="34" charset="0"/>
                <a:ea typeface="Aptos" panose="020B0004020202020204" pitchFamily="34" charset="0"/>
                <a:cs typeface="Times New Roman" panose="02020603050405020304" pitchFamily="18" charset="0"/>
              </a:rPr>
            </a:br>
            <a:r>
              <a:rPr lang="en-US" sz="2100" kern="100" dirty="0">
                <a:effectLst/>
                <a:latin typeface="Aptos" panose="020B0004020202020204" pitchFamily="34" charset="0"/>
                <a:ea typeface="Aptos" panose="020B0004020202020204" pitchFamily="34" charset="0"/>
                <a:cs typeface="Times New Roman" panose="02020603050405020304" pitchFamily="18" charset="0"/>
              </a:rPr>
              <a:t>M.S.M. Sometimes in May, I was detailed to go to</a:t>
            </a:r>
            <a:br>
              <a:rPr lang="en-US" sz="2100" kern="100" dirty="0">
                <a:effectLst/>
                <a:latin typeface="Aptos" panose="020B0004020202020204" pitchFamily="34" charset="0"/>
                <a:ea typeface="Aptos" panose="020B0004020202020204" pitchFamily="34" charset="0"/>
                <a:cs typeface="Times New Roman" panose="02020603050405020304" pitchFamily="18" charset="0"/>
              </a:rPr>
            </a:br>
            <a:r>
              <a:rPr lang="en-US" sz="2100" kern="100" dirty="0">
                <a:effectLst/>
                <a:latin typeface="Aptos" panose="020B0004020202020204" pitchFamily="34" charset="0"/>
                <a:ea typeface="Aptos" panose="020B0004020202020204" pitchFamily="34" charset="0"/>
                <a:cs typeface="Times New Roman" panose="02020603050405020304" pitchFamily="18" charset="0"/>
              </a:rPr>
              <a:t>[_____?] with some twenty others of my Regt. under</a:t>
            </a:r>
            <a:br>
              <a:rPr lang="en-US" sz="2100" kern="100" dirty="0">
                <a:effectLst/>
                <a:latin typeface="Aptos" panose="020B0004020202020204" pitchFamily="34" charset="0"/>
                <a:ea typeface="Aptos" panose="020B0004020202020204" pitchFamily="34" charset="0"/>
                <a:cs typeface="Times New Roman" panose="02020603050405020304" pitchFamily="18" charset="0"/>
              </a:rPr>
            </a:br>
            <a:r>
              <a:rPr lang="en-US" sz="2100" kern="100" dirty="0">
                <a:effectLst/>
                <a:latin typeface="Aptos" panose="020B0004020202020204" pitchFamily="34" charset="0"/>
                <a:ea typeface="Aptos" panose="020B0004020202020204" pitchFamily="34" charset="0"/>
                <a:cs typeface="Times New Roman" panose="02020603050405020304" pitchFamily="18" charset="0"/>
              </a:rPr>
              <a:t>the command of Capt. [Furman?]. We were all</a:t>
            </a:r>
            <a:br>
              <a:rPr lang="en-US" sz="2100" kern="100" dirty="0">
                <a:effectLst/>
                <a:latin typeface="Aptos" panose="020B0004020202020204" pitchFamily="34" charset="0"/>
                <a:ea typeface="Aptos" panose="020B0004020202020204" pitchFamily="34" charset="0"/>
                <a:cs typeface="Times New Roman" panose="02020603050405020304" pitchFamily="18" charset="0"/>
              </a:rPr>
            </a:br>
            <a:r>
              <a:rPr lang="en-US" sz="2100" kern="100" dirty="0">
                <a:effectLst/>
                <a:latin typeface="Aptos" panose="020B0004020202020204" pitchFamily="34" charset="0"/>
                <a:ea typeface="Aptos" panose="020B0004020202020204" pitchFamily="34" charset="0"/>
                <a:cs typeface="Times New Roman" panose="02020603050405020304" pitchFamily="18" charset="0"/>
              </a:rPr>
              <a:t>clothed in citizens dress. We went from Macon</a:t>
            </a:r>
            <a:br>
              <a:rPr lang="en-US" sz="2100" kern="100" dirty="0">
                <a:effectLst/>
                <a:latin typeface="Aptos" panose="020B0004020202020204" pitchFamily="34" charset="0"/>
                <a:ea typeface="Aptos" panose="020B0004020202020204" pitchFamily="34" charset="0"/>
                <a:cs typeface="Times New Roman" panose="02020603050405020304" pitchFamily="18" charset="0"/>
              </a:rPr>
            </a:br>
            <a:r>
              <a:rPr lang="en-US" sz="2100" kern="100" dirty="0">
                <a:effectLst/>
                <a:latin typeface="Aptos" panose="020B0004020202020204" pitchFamily="34" charset="0"/>
                <a:ea typeface="Aptos" panose="020B0004020202020204" pitchFamily="34" charset="0"/>
                <a:cs typeface="Times New Roman" panose="02020603050405020304" pitchFamily="18" charset="0"/>
              </a:rPr>
              <a:t>city to [Fischer?] College. Before we got to the college, Capt.</a:t>
            </a:r>
            <a:br>
              <a:rPr lang="en-US" sz="2100" kern="100" dirty="0">
                <a:effectLst/>
                <a:latin typeface="Aptos" panose="020B0004020202020204" pitchFamily="34" charset="0"/>
                <a:ea typeface="Aptos" panose="020B0004020202020204" pitchFamily="34" charset="0"/>
                <a:cs typeface="Times New Roman" panose="02020603050405020304" pitchFamily="18" charset="0"/>
              </a:rPr>
            </a:br>
            <a:r>
              <a:rPr lang="en-US" sz="2100" kern="100" dirty="0">
                <a:effectLst/>
                <a:latin typeface="Aptos" panose="020B0004020202020204" pitchFamily="34" charset="0"/>
                <a:ea typeface="Aptos" panose="020B0004020202020204" pitchFamily="34" charset="0"/>
                <a:cs typeface="Times New Roman" panose="02020603050405020304" pitchFamily="18" charset="0"/>
              </a:rPr>
              <a:t>[Furman?] gave permission to George Patterson to go on before</a:t>
            </a:r>
            <a:br>
              <a:rPr lang="en-US" sz="2100" kern="100" dirty="0">
                <a:effectLst/>
                <a:latin typeface="Aptos" panose="020B0004020202020204" pitchFamily="34" charset="0"/>
                <a:ea typeface="Aptos" panose="020B0004020202020204" pitchFamily="34" charset="0"/>
                <a:cs typeface="Times New Roman" panose="02020603050405020304" pitchFamily="18" charset="0"/>
              </a:rPr>
            </a:br>
            <a:r>
              <a:rPr lang="en-US" sz="2100" kern="100" dirty="0">
                <a:effectLst/>
                <a:latin typeface="Aptos" panose="020B0004020202020204" pitchFamily="34" charset="0"/>
                <a:ea typeface="Aptos" panose="020B0004020202020204" pitchFamily="34" charset="0"/>
                <a:cs typeface="Times New Roman" panose="02020603050405020304" pitchFamily="18" charset="0"/>
              </a:rPr>
              <a:t>the command and to see his [Patterson?] - whether she lives in</a:t>
            </a:r>
            <a:br>
              <a:rPr lang="en-US" sz="2100" kern="100" dirty="0">
                <a:effectLst/>
                <a:latin typeface="Aptos" panose="020B0004020202020204" pitchFamily="34" charset="0"/>
                <a:ea typeface="Aptos" panose="020B0004020202020204" pitchFamily="34" charset="0"/>
                <a:cs typeface="Times New Roman" panose="02020603050405020304" pitchFamily="18" charset="0"/>
              </a:rPr>
            </a:br>
            <a:r>
              <a:rPr lang="en-US" sz="2100" kern="100" dirty="0">
                <a:effectLst/>
                <a:latin typeface="Aptos" panose="020B0004020202020204" pitchFamily="34" charset="0"/>
                <a:ea typeface="Aptos" panose="020B0004020202020204" pitchFamily="34" charset="0"/>
                <a:cs typeface="Times New Roman" panose="02020603050405020304" pitchFamily="18" charset="0"/>
              </a:rPr>
              <a:t>that place. When we arrived at the College we stopped at</a:t>
            </a:r>
            <a:br>
              <a:rPr lang="en-US" sz="2100" kern="100" dirty="0">
                <a:effectLst/>
                <a:latin typeface="Aptos" panose="020B0004020202020204" pitchFamily="34" charset="0"/>
                <a:ea typeface="Aptos" panose="020B0004020202020204" pitchFamily="34" charset="0"/>
                <a:cs typeface="Times New Roman" panose="02020603050405020304" pitchFamily="18" charset="0"/>
              </a:rPr>
            </a:br>
            <a:r>
              <a:rPr lang="en-US" sz="2100" kern="100" dirty="0">
                <a:effectLst/>
                <a:latin typeface="Aptos" panose="020B0004020202020204" pitchFamily="34" charset="0"/>
                <a:ea typeface="Aptos" panose="020B0004020202020204" pitchFamily="34" charset="0"/>
                <a:cs typeface="Times New Roman" panose="02020603050405020304" pitchFamily="18" charset="0"/>
              </a:rPr>
              <a:t>one of the boarding houses for supper, and one of the</a:t>
            </a:r>
            <a:br>
              <a:rPr lang="en-US" sz="2100" kern="100" dirty="0">
                <a:effectLst/>
                <a:latin typeface="Aptos" panose="020B0004020202020204" pitchFamily="34" charset="0"/>
                <a:ea typeface="Aptos" panose="020B0004020202020204" pitchFamily="34" charset="0"/>
                <a:cs typeface="Times New Roman" panose="02020603050405020304" pitchFamily="18" charset="0"/>
              </a:rPr>
            </a:br>
            <a:r>
              <a:rPr lang="en-US" sz="2100" kern="100" dirty="0">
                <a:effectLst/>
                <a:latin typeface="Aptos" panose="020B0004020202020204" pitchFamily="34" charset="0"/>
                <a:ea typeface="Aptos" panose="020B0004020202020204" pitchFamily="34" charset="0"/>
                <a:cs typeface="Times New Roman" panose="02020603050405020304" pitchFamily="18" charset="0"/>
              </a:rPr>
              <a:t>ladies told us we were [Federal?] soldiers. We denied</a:t>
            </a:r>
            <a:br>
              <a:rPr lang="en-US" sz="2100" kern="100" dirty="0">
                <a:effectLst/>
                <a:latin typeface="Aptos" panose="020B0004020202020204" pitchFamily="34" charset="0"/>
                <a:ea typeface="Aptos" panose="020B0004020202020204" pitchFamily="34" charset="0"/>
                <a:cs typeface="Times New Roman" panose="02020603050405020304" pitchFamily="18" charset="0"/>
              </a:rPr>
            </a:br>
            <a:r>
              <a:rPr lang="en-US" sz="2100" kern="100" dirty="0">
                <a:effectLst/>
                <a:latin typeface="Aptos" panose="020B0004020202020204" pitchFamily="34" charset="0"/>
                <a:ea typeface="Aptos" panose="020B0004020202020204" pitchFamily="34" charset="0"/>
                <a:cs typeface="Times New Roman" panose="02020603050405020304" pitchFamily="18" charset="0"/>
              </a:rPr>
              <a:t>the accusation &amp; insisted that we were [____] of the country, but</a:t>
            </a:r>
            <a:br>
              <a:rPr lang="en-US" sz="2100" kern="100" dirty="0">
                <a:effectLst/>
                <a:latin typeface="Aptos" panose="020B0004020202020204" pitchFamily="34" charset="0"/>
                <a:ea typeface="Aptos" panose="020B0004020202020204" pitchFamily="34" charset="0"/>
                <a:cs typeface="Times New Roman" panose="02020603050405020304" pitchFamily="18" charset="0"/>
              </a:rPr>
            </a:br>
            <a:r>
              <a:rPr lang="en-US" sz="2100" kern="100" dirty="0">
                <a:effectLst/>
                <a:latin typeface="Aptos" panose="020B0004020202020204" pitchFamily="34" charset="0"/>
                <a:ea typeface="Aptos" panose="020B0004020202020204" pitchFamily="34" charset="0"/>
                <a:cs typeface="Times New Roman" panose="02020603050405020304" pitchFamily="18" charset="0"/>
              </a:rPr>
              <a:t>they told us they knew better, for there was Mrs. Patterson</a:t>
            </a:r>
            <a:br>
              <a:rPr lang="en-US" sz="2100" kern="100" dirty="0">
                <a:effectLst/>
                <a:latin typeface="Aptos" panose="020B0004020202020204" pitchFamily="34" charset="0"/>
                <a:ea typeface="Aptos" panose="020B0004020202020204" pitchFamily="34" charset="0"/>
                <a:cs typeface="Times New Roman" panose="02020603050405020304" pitchFamily="18" charset="0"/>
              </a:rPr>
            </a:br>
            <a:r>
              <a:rPr lang="en-US" sz="2100" kern="100" dirty="0">
                <a:effectLst/>
                <a:latin typeface="Aptos" panose="020B0004020202020204" pitchFamily="34" charset="0"/>
                <a:ea typeface="Aptos" panose="020B0004020202020204" pitchFamily="34" charset="0"/>
                <a:cs typeface="Times New Roman" panose="02020603050405020304" pitchFamily="18" charset="0"/>
              </a:rPr>
              <a:t>who they knew belonged to the 9th Regt.</a:t>
            </a:r>
          </a:p>
          <a:p>
            <a:endParaRPr lang="en-US" dirty="0"/>
          </a:p>
        </p:txBody>
      </p:sp>
      <p:sp>
        <p:nvSpPr>
          <p:cNvPr id="7" name="Content Placeholder 6">
            <a:extLst>
              <a:ext uri="{FF2B5EF4-FFF2-40B4-BE49-F238E27FC236}">
                <a16:creationId xmlns:a16="http://schemas.microsoft.com/office/drawing/2014/main" id="{F8FF5FDF-70A3-0B3C-E86F-B750A08BD6A0}"/>
              </a:ext>
            </a:extLst>
          </p:cNvPr>
          <p:cNvSpPr>
            <a:spLocks noGrp="1"/>
          </p:cNvSpPr>
          <p:nvPr>
            <p:ph sz="half" idx="2"/>
          </p:nvPr>
        </p:nvSpPr>
        <p:spPr>
          <a:xfrm>
            <a:off x="6096000" y="2141537"/>
            <a:ext cx="5181600" cy="4351338"/>
          </a:xfrm>
        </p:spPr>
        <p:txBody>
          <a:bodyPr>
            <a:normAutofit fontScale="55000" lnSpcReduction="20000"/>
          </a:bodyPr>
          <a:lstStyle/>
          <a:p>
            <a:pPr marL="0" marR="0" indent="0">
              <a:lnSpc>
                <a:spcPct val="170000"/>
              </a:lnSpc>
              <a:spcBef>
                <a:spcPts val="0"/>
              </a:spcBef>
              <a:spcAft>
                <a:spcPts val="0"/>
              </a:spcAft>
              <a:buNone/>
            </a:pPr>
            <a:r>
              <a:rPr lang="en-US" sz="2200" kern="100" dirty="0">
                <a:effectLst/>
                <a:ea typeface="Aptos" panose="020B0004020202020204" pitchFamily="34" charset="0"/>
                <a:cs typeface="Times New Roman" panose="02020603050405020304" pitchFamily="18" charset="0"/>
              </a:rPr>
              <a:t>I am a Private in Co. E. 9</a:t>
            </a:r>
            <a:r>
              <a:rPr lang="en-US" sz="2200" kern="100" baseline="30000" dirty="0">
                <a:effectLst/>
                <a:ea typeface="Aptos" panose="020B0004020202020204" pitchFamily="34" charset="0"/>
                <a:cs typeface="Times New Roman" panose="02020603050405020304" pitchFamily="18" charset="0"/>
              </a:rPr>
              <a:t>th</a:t>
            </a:r>
            <a:r>
              <a:rPr lang="en-US" sz="2200" kern="100" dirty="0">
                <a:effectLst/>
                <a:ea typeface="Aptos" panose="020B0004020202020204" pitchFamily="34" charset="0"/>
                <a:cs typeface="Times New Roman" panose="02020603050405020304" pitchFamily="18" charset="0"/>
              </a:rPr>
              <a:t> Cav </a:t>
            </a:r>
          </a:p>
          <a:p>
            <a:pPr marL="0" marR="0" indent="0">
              <a:lnSpc>
                <a:spcPct val="170000"/>
              </a:lnSpc>
              <a:spcBef>
                <a:spcPts val="0"/>
              </a:spcBef>
              <a:spcAft>
                <a:spcPts val="0"/>
              </a:spcAft>
              <a:buNone/>
            </a:pPr>
            <a:r>
              <a:rPr lang="en-US" sz="2200" kern="100" dirty="0">
                <a:effectLst/>
                <a:ea typeface="Aptos" panose="020B0004020202020204" pitchFamily="34" charset="0"/>
                <a:cs typeface="Times New Roman" panose="02020603050405020304" pitchFamily="18" charset="0"/>
              </a:rPr>
              <a:t>M.S.M. sometime in May, I was detailed to go </a:t>
            </a:r>
          </a:p>
          <a:p>
            <a:pPr marL="0" marR="0" indent="0">
              <a:lnSpc>
                <a:spcPct val="170000"/>
              </a:lnSpc>
              <a:spcBef>
                <a:spcPts val="0"/>
              </a:spcBef>
              <a:spcAft>
                <a:spcPts val="0"/>
              </a:spcAft>
              <a:buNone/>
            </a:pPr>
            <a:r>
              <a:rPr lang="en-US" sz="2200" kern="100" dirty="0">
                <a:effectLst/>
                <a:ea typeface="Aptos" panose="020B0004020202020204" pitchFamily="34" charset="0"/>
                <a:cs typeface="Times New Roman" panose="02020603050405020304" pitchFamily="18" charset="0"/>
              </a:rPr>
              <a:t>on a scout with some twenty others of my Regt. under </a:t>
            </a:r>
          </a:p>
          <a:p>
            <a:pPr marL="0" marR="0" indent="0">
              <a:lnSpc>
                <a:spcPct val="170000"/>
              </a:lnSpc>
              <a:spcBef>
                <a:spcPts val="0"/>
              </a:spcBef>
              <a:spcAft>
                <a:spcPts val="0"/>
              </a:spcAft>
              <a:buNone/>
            </a:pPr>
            <a:r>
              <a:rPr lang="en-US" sz="2200" kern="100" dirty="0">
                <a:effectLst/>
                <a:ea typeface="Aptos" panose="020B0004020202020204" pitchFamily="34" charset="0"/>
                <a:cs typeface="Times New Roman" panose="02020603050405020304" pitchFamily="18" charset="0"/>
              </a:rPr>
              <a:t>the command of </a:t>
            </a:r>
            <a:r>
              <a:rPr lang="en-US" sz="2200" kern="100" dirty="0" err="1">
                <a:effectLst/>
                <a:ea typeface="Aptos" panose="020B0004020202020204" pitchFamily="34" charset="0"/>
                <a:cs typeface="Times New Roman" panose="02020603050405020304" pitchFamily="18" charset="0"/>
              </a:rPr>
              <a:t>Capt</a:t>
            </a:r>
            <a:r>
              <a:rPr lang="en-US" sz="2200" kern="100" dirty="0">
                <a:effectLst/>
                <a:ea typeface="Aptos" panose="020B0004020202020204" pitchFamily="34" charset="0"/>
                <a:cs typeface="Times New Roman" panose="02020603050405020304" pitchFamily="18" charset="0"/>
              </a:rPr>
              <a:t> Truman, we were all </a:t>
            </a:r>
          </a:p>
          <a:p>
            <a:pPr marL="0" marR="0" indent="0">
              <a:lnSpc>
                <a:spcPct val="170000"/>
              </a:lnSpc>
              <a:spcBef>
                <a:spcPts val="0"/>
              </a:spcBef>
              <a:spcAft>
                <a:spcPts val="0"/>
              </a:spcAft>
              <a:buNone/>
            </a:pPr>
            <a:r>
              <a:rPr lang="en-US" sz="2200" kern="100" dirty="0">
                <a:effectLst/>
                <a:ea typeface="Aptos" panose="020B0004020202020204" pitchFamily="34" charset="0"/>
                <a:cs typeface="Times New Roman" panose="02020603050405020304" pitchFamily="18" charset="0"/>
              </a:rPr>
              <a:t>clothed in citizens dress, we went from Macon </a:t>
            </a:r>
          </a:p>
          <a:p>
            <a:pPr marL="0" marR="0" indent="0">
              <a:lnSpc>
                <a:spcPct val="170000"/>
              </a:lnSpc>
              <a:spcBef>
                <a:spcPts val="0"/>
              </a:spcBef>
              <a:spcAft>
                <a:spcPts val="0"/>
              </a:spcAft>
              <a:buNone/>
            </a:pPr>
            <a:r>
              <a:rPr lang="en-US" sz="2200" kern="100" dirty="0">
                <a:effectLst/>
                <a:ea typeface="Aptos" panose="020B0004020202020204" pitchFamily="34" charset="0"/>
                <a:cs typeface="Times New Roman" panose="02020603050405020304" pitchFamily="18" charset="0"/>
              </a:rPr>
              <a:t>city to McGee College. before we got to the College, </a:t>
            </a:r>
            <a:r>
              <a:rPr lang="en-US" sz="2200" kern="100" dirty="0" err="1">
                <a:effectLst/>
                <a:ea typeface="Aptos" panose="020B0004020202020204" pitchFamily="34" charset="0"/>
                <a:cs typeface="Times New Roman" panose="02020603050405020304" pitchFamily="18" charset="0"/>
              </a:rPr>
              <a:t>Capt</a:t>
            </a:r>
            <a:r>
              <a:rPr lang="en-US" sz="2200" kern="100" dirty="0">
                <a:effectLst/>
                <a:ea typeface="Aptos" panose="020B0004020202020204" pitchFamily="34" charset="0"/>
                <a:cs typeface="Times New Roman" panose="02020603050405020304" pitchFamily="18" charset="0"/>
              </a:rPr>
              <a:t> </a:t>
            </a:r>
          </a:p>
          <a:p>
            <a:pPr marL="0" marR="0" indent="0">
              <a:lnSpc>
                <a:spcPct val="170000"/>
              </a:lnSpc>
              <a:spcBef>
                <a:spcPts val="0"/>
              </a:spcBef>
              <a:spcAft>
                <a:spcPts val="0"/>
              </a:spcAft>
              <a:buNone/>
            </a:pPr>
            <a:r>
              <a:rPr lang="en-US" sz="2200" kern="100" dirty="0">
                <a:effectLst/>
                <a:ea typeface="Aptos" panose="020B0004020202020204" pitchFamily="34" charset="0"/>
                <a:cs typeface="Times New Roman" panose="02020603050405020304" pitchFamily="18" charset="0"/>
              </a:rPr>
              <a:t>Truman gave permission to George Patterson to go on before </a:t>
            </a:r>
          </a:p>
          <a:p>
            <a:pPr marL="0" marR="0" indent="0">
              <a:lnSpc>
                <a:spcPct val="170000"/>
              </a:lnSpc>
              <a:spcBef>
                <a:spcPts val="0"/>
              </a:spcBef>
              <a:spcAft>
                <a:spcPts val="0"/>
              </a:spcAft>
              <a:buNone/>
            </a:pPr>
            <a:r>
              <a:rPr lang="en-US" sz="2200" kern="100" dirty="0">
                <a:effectLst/>
                <a:ea typeface="Aptos" panose="020B0004020202020204" pitchFamily="34" charset="0"/>
                <a:cs typeface="Times New Roman" panose="02020603050405020304" pitchFamily="18" charset="0"/>
              </a:rPr>
              <a:t>the command to see his (Patterson’s) brother who lives in </a:t>
            </a:r>
          </a:p>
          <a:p>
            <a:pPr marL="0" marR="0" indent="0">
              <a:lnSpc>
                <a:spcPct val="170000"/>
              </a:lnSpc>
              <a:spcBef>
                <a:spcPts val="0"/>
              </a:spcBef>
              <a:spcAft>
                <a:spcPts val="0"/>
              </a:spcAft>
              <a:buNone/>
            </a:pPr>
            <a:r>
              <a:rPr lang="en-US" sz="2200" kern="100" dirty="0">
                <a:effectLst/>
                <a:ea typeface="Aptos" panose="020B0004020202020204" pitchFamily="34" charset="0"/>
                <a:cs typeface="Times New Roman" panose="02020603050405020304" pitchFamily="18" charset="0"/>
              </a:rPr>
              <a:t>that place. when we arrived at the College we </a:t>
            </a:r>
            <a:r>
              <a:rPr lang="en-US" sz="2200" kern="100" dirty="0" err="1">
                <a:effectLst/>
                <a:ea typeface="Aptos" panose="020B0004020202020204" pitchFamily="34" charset="0"/>
                <a:cs typeface="Times New Roman" panose="02020603050405020304" pitchFamily="18" charset="0"/>
              </a:rPr>
              <a:t>stoped</a:t>
            </a:r>
            <a:r>
              <a:rPr lang="en-US" sz="2200" kern="100" dirty="0">
                <a:effectLst/>
                <a:ea typeface="Aptos" panose="020B0004020202020204" pitchFamily="34" charset="0"/>
                <a:cs typeface="Times New Roman" panose="02020603050405020304" pitchFamily="18" charset="0"/>
              </a:rPr>
              <a:t> at </a:t>
            </a:r>
          </a:p>
          <a:p>
            <a:pPr marL="0" marR="0" indent="0">
              <a:lnSpc>
                <a:spcPct val="170000"/>
              </a:lnSpc>
              <a:spcBef>
                <a:spcPts val="0"/>
              </a:spcBef>
              <a:spcAft>
                <a:spcPts val="0"/>
              </a:spcAft>
              <a:buNone/>
            </a:pPr>
            <a:r>
              <a:rPr lang="en-US" sz="2200" kern="100" dirty="0">
                <a:effectLst/>
                <a:ea typeface="Aptos" panose="020B0004020202020204" pitchFamily="34" charset="0"/>
                <a:cs typeface="Times New Roman" panose="02020603050405020304" pitchFamily="18" charset="0"/>
              </a:rPr>
              <a:t>one of the boarding houses for Supper, and one of the </a:t>
            </a:r>
          </a:p>
          <a:p>
            <a:pPr marL="0" marR="0" indent="0">
              <a:lnSpc>
                <a:spcPct val="170000"/>
              </a:lnSpc>
              <a:spcBef>
                <a:spcPts val="0"/>
              </a:spcBef>
              <a:spcAft>
                <a:spcPts val="0"/>
              </a:spcAft>
              <a:buNone/>
            </a:pPr>
            <a:r>
              <a:rPr lang="en-US" sz="2200" kern="100" dirty="0">
                <a:effectLst/>
                <a:ea typeface="Aptos" panose="020B0004020202020204" pitchFamily="34" charset="0"/>
                <a:cs typeface="Times New Roman" panose="02020603050405020304" pitchFamily="18" charset="0"/>
              </a:rPr>
              <a:t>Ladies told us we were Federal Soldiers, we denied </a:t>
            </a:r>
          </a:p>
          <a:p>
            <a:pPr marL="0" marR="0" indent="0">
              <a:lnSpc>
                <a:spcPct val="170000"/>
              </a:lnSpc>
              <a:spcBef>
                <a:spcPts val="0"/>
              </a:spcBef>
              <a:spcAft>
                <a:spcPts val="0"/>
              </a:spcAft>
              <a:buNone/>
            </a:pPr>
            <a:r>
              <a:rPr lang="en-US" sz="2200" kern="100" dirty="0">
                <a:effectLst/>
                <a:ea typeface="Aptos" panose="020B0004020202020204" pitchFamily="34" charset="0"/>
                <a:cs typeface="Times New Roman" panose="02020603050405020304" pitchFamily="18" charset="0"/>
              </a:rPr>
              <a:t>the accusation &amp; insisted that we were ^ from the counties bordering on Iowa. </a:t>
            </a:r>
          </a:p>
          <a:p>
            <a:pPr marL="0" marR="0" indent="0">
              <a:lnSpc>
                <a:spcPct val="170000"/>
              </a:lnSpc>
              <a:spcBef>
                <a:spcPts val="0"/>
              </a:spcBef>
              <a:spcAft>
                <a:spcPts val="0"/>
              </a:spcAft>
              <a:buNone/>
            </a:pPr>
            <a:r>
              <a:rPr lang="en-US" sz="2200" kern="100" dirty="0">
                <a:effectLst/>
                <a:ea typeface="Aptos" panose="020B0004020202020204" pitchFamily="34" charset="0"/>
                <a:cs typeface="Times New Roman" panose="02020603050405020304" pitchFamily="18" charset="0"/>
              </a:rPr>
              <a:t>they told us they knew better, for there was Mr. Patterson </a:t>
            </a:r>
          </a:p>
          <a:p>
            <a:pPr marL="0" marR="0" indent="0">
              <a:lnSpc>
                <a:spcPct val="170000"/>
              </a:lnSpc>
              <a:spcBef>
                <a:spcPts val="0"/>
              </a:spcBef>
              <a:spcAft>
                <a:spcPts val="0"/>
              </a:spcAft>
              <a:buNone/>
            </a:pPr>
            <a:r>
              <a:rPr lang="en-US" sz="2200" kern="100" dirty="0">
                <a:effectLst/>
                <a:ea typeface="Aptos" panose="020B0004020202020204" pitchFamily="34" charset="0"/>
                <a:cs typeface="Times New Roman" panose="02020603050405020304" pitchFamily="18" charset="0"/>
              </a:rPr>
              <a:t>who they knew belonged to the 9</a:t>
            </a:r>
            <a:r>
              <a:rPr lang="en-US" sz="2200" kern="100" baseline="30000" dirty="0">
                <a:effectLst/>
                <a:ea typeface="Aptos" panose="020B0004020202020204" pitchFamily="34" charset="0"/>
                <a:cs typeface="Times New Roman" panose="02020603050405020304" pitchFamily="18" charset="0"/>
              </a:rPr>
              <a:t>th</a:t>
            </a:r>
            <a:r>
              <a:rPr lang="en-US" sz="2200" kern="100" dirty="0">
                <a:effectLst/>
                <a:ea typeface="Aptos" panose="020B0004020202020204" pitchFamily="34" charset="0"/>
                <a:cs typeface="Times New Roman" panose="02020603050405020304" pitchFamily="18" charset="0"/>
              </a:rPr>
              <a:t> Regt. </a:t>
            </a:r>
          </a:p>
          <a:p>
            <a:endParaRPr lang="en-US" dirty="0"/>
          </a:p>
        </p:txBody>
      </p:sp>
      <p:sp>
        <p:nvSpPr>
          <p:cNvPr id="4" name="Slide Number Placeholder 3">
            <a:extLst>
              <a:ext uri="{FF2B5EF4-FFF2-40B4-BE49-F238E27FC236}">
                <a16:creationId xmlns:a16="http://schemas.microsoft.com/office/drawing/2014/main" id="{1DFF4AD8-456B-B6A8-9E4E-08266D4B8AC1}"/>
              </a:ext>
            </a:extLst>
          </p:cNvPr>
          <p:cNvSpPr>
            <a:spLocks noGrp="1"/>
          </p:cNvSpPr>
          <p:nvPr>
            <p:ph type="sldNum" sz="quarter" idx="12"/>
          </p:nvPr>
        </p:nvSpPr>
        <p:spPr/>
        <p:txBody>
          <a:bodyPr/>
          <a:lstStyle/>
          <a:p>
            <a:fld id="{55762944-E8C6-4787-8CEB-9EE3E0754383}" type="slidenum">
              <a:rPr lang="en-US" smtClean="0"/>
              <a:t>62</a:t>
            </a:fld>
            <a:endParaRPr lang="en-US"/>
          </a:p>
        </p:txBody>
      </p:sp>
      <p:sp>
        <p:nvSpPr>
          <p:cNvPr id="8" name="TextBox 7">
            <a:extLst>
              <a:ext uri="{FF2B5EF4-FFF2-40B4-BE49-F238E27FC236}">
                <a16:creationId xmlns:a16="http://schemas.microsoft.com/office/drawing/2014/main" id="{CEA2C993-2203-9108-C029-AC7B6BFEB910}"/>
              </a:ext>
            </a:extLst>
          </p:cNvPr>
          <p:cNvSpPr txBox="1"/>
          <p:nvPr/>
        </p:nvSpPr>
        <p:spPr>
          <a:xfrm>
            <a:off x="6987941" y="1809550"/>
            <a:ext cx="2164760" cy="369332"/>
          </a:xfrm>
          <a:prstGeom prst="rect">
            <a:avLst/>
          </a:prstGeom>
          <a:noFill/>
        </p:spPr>
        <p:txBody>
          <a:bodyPr wrap="none" rtlCol="0">
            <a:spAutoFit/>
          </a:bodyPr>
          <a:lstStyle/>
          <a:p>
            <a:r>
              <a:rPr lang="en-US" dirty="0"/>
              <a:t>Expert Transcription</a:t>
            </a:r>
          </a:p>
        </p:txBody>
      </p:sp>
      <p:sp>
        <p:nvSpPr>
          <p:cNvPr id="9" name="TextBox 8">
            <a:extLst>
              <a:ext uri="{FF2B5EF4-FFF2-40B4-BE49-F238E27FC236}">
                <a16:creationId xmlns:a16="http://schemas.microsoft.com/office/drawing/2014/main" id="{17C12FD7-8576-6996-82D0-9A1EA42315A3}"/>
              </a:ext>
            </a:extLst>
          </p:cNvPr>
          <p:cNvSpPr txBox="1"/>
          <p:nvPr/>
        </p:nvSpPr>
        <p:spPr>
          <a:xfrm>
            <a:off x="1108462" y="1772205"/>
            <a:ext cx="2345450" cy="369332"/>
          </a:xfrm>
          <a:prstGeom prst="rect">
            <a:avLst/>
          </a:prstGeom>
          <a:noFill/>
        </p:spPr>
        <p:txBody>
          <a:bodyPr wrap="none" rtlCol="0">
            <a:spAutoFit/>
          </a:bodyPr>
          <a:lstStyle/>
          <a:p>
            <a:r>
              <a:rPr lang="en-US" dirty="0"/>
              <a:t>Chatbot Transcription</a:t>
            </a:r>
          </a:p>
        </p:txBody>
      </p:sp>
    </p:spTree>
    <p:extLst>
      <p:ext uri="{BB962C8B-B14F-4D97-AF65-F5344CB8AC3E}">
        <p14:creationId xmlns:p14="http://schemas.microsoft.com/office/powerpoint/2010/main" val="29576200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82A5D-9A32-338A-C85B-047FC71C5228}"/>
              </a:ext>
            </a:extLst>
          </p:cNvPr>
          <p:cNvSpPr>
            <a:spLocks noGrp="1"/>
          </p:cNvSpPr>
          <p:nvPr>
            <p:ph type="title"/>
          </p:nvPr>
        </p:nvSpPr>
        <p:spPr/>
        <p:txBody>
          <a:bodyPr/>
          <a:lstStyle/>
          <a:p>
            <a:r>
              <a:rPr lang="en-US" dirty="0"/>
              <a:t>Some thoughts on Ethics</a:t>
            </a:r>
          </a:p>
        </p:txBody>
      </p:sp>
      <p:sp>
        <p:nvSpPr>
          <p:cNvPr id="3" name="Content Placeholder 2">
            <a:extLst>
              <a:ext uri="{FF2B5EF4-FFF2-40B4-BE49-F238E27FC236}">
                <a16:creationId xmlns:a16="http://schemas.microsoft.com/office/drawing/2014/main" id="{CB91F309-C243-1A4D-1252-9875C56DD17A}"/>
              </a:ext>
            </a:extLst>
          </p:cNvPr>
          <p:cNvSpPr>
            <a:spLocks noGrp="1"/>
          </p:cNvSpPr>
          <p:nvPr>
            <p:ph idx="1"/>
          </p:nvPr>
        </p:nvSpPr>
        <p:spPr/>
        <p:txBody>
          <a:bodyPr/>
          <a:lstStyle/>
          <a:p>
            <a:pPr marL="342900" marR="0" lvl="0" indent="-342900">
              <a:spcBef>
                <a:spcPts val="0"/>
              </a:spcBef>
              <a:spcAft>
                <a:spcPts val="0"/>
              </a:spcAft>
              <a:buFont typeface="+mj-lt"/>
              <a:buAutoNum type="arabicPeriod"/>
              <a:tabLst>
                <a:tab pos="457200" algn="l"/>
              </a:tabLst>
            </a:pPr>
            <a:r>
              <a:rPr lang="en-US" sz="1800" b="1" dirty="0">
                <a:effectLst/>
                <a:latin typeface="Aptos" panose="020B0004020202020204" pitchFamily="34" charset="0"/>
                <a:ea typeface="Times New Roman" panose="02020603050405020304" pitchFamily="18" charset="0"/>
                <a:cs typeface="Aptos" panose="020B0004020202020204" pitchFamily="34" charset="0"/>
              </a:rPr>
              <a:t>Transparency</a:t>
            </a:r>
            <a:r>
              <a:rPr lang="en-US" sz="1800" dirty="0">
                <a:effectLst/>
                <a:latin typeface="Aptos" panose="020B0004020202020204" pitchFamily="34" charset="0"/>
                <a:ea typeface="Times New Roman" panose="02020603050405020304" pitchFamily="18" charset="0"/>
                <a:cs typeface="Aptos" panose="020B0004020202020204" pitchFamily="34" charset="0"/>
              </a:rPr>
              <a:t>:  Researchers should be required to disclose the AI contributions in their intellectual output so the university can evaluate the faculty’s impact in research.  This is a standard requirement for most journals now, but it may not appear in the paper itself.  Requiring researchers to note the level of the AI contributions to their work in their annual reports and tenure packet matters during evaluation.   (Probably something like models, typical prompts, and level of impact on the work would be appropriate.)</a:t>
            </a:r>
            <a:endParaRPr lang="en-US" sz="1800" dirty="0">
              <a:effectLst/>
              <a:latin typeface="Aptos" panose="020B0004020202020204" pitchFamily="34" charset="0"/>
              <a:ea typeface="Aptos" panose="020B0004020202020204" pitchFamily="34" charset="0"/>
              <a:cs typeface="Aptos" panose="020B0004020202020204" pitchFamily="34" charset="0"/>
            </a:endParaRPr>
          </a:p>
          <a:p>
            <a:pPr marL="342900" marR="0" lvl="0" indent="-342900">
              <a:spcBef>
                <a:spcPts val="0"/>
              </a:spcBef>
              <a:spcAft>
                <a:spcPts val="0"/>
              </a:spcAft>
              <a:buFont typeface="+mj-lt"/>
              <a:buAutoNum type="arabicPeriod"/>
              <a:tabLst>
                <a:tab pos="457200" algn="l"/>
              </a:tabLst>
            </a:pPr>
            <a:r>
              <a:rPr lang="en-US" sz="1800" b="1" dirty="0">
                <a:effectLst/>
                <a:latin typeface="Aptos" panose="020B0004020202020204" pitchFamily="34" charset="0"/>
                <a:ea typeface="Times New Roman" panose="02020603050405020304" pitchFamily="18" charset="0"/>
                <a:cs typeface="Aptos" panose="020B0004020202020204" pitchFamily="34" charset="0"/>
              </a:rPr>
              <a:t>Responsibility</a:t>
            </a:r>
            <a:r>
              <a:rPr lang="en-US" sz="1800" dirty="0">
                <a:effectLst/>
                <a:latin typeface="Aptos" panose="020B0004020202020204" pitchFamily="34" charset="0"/>
                <a:ea typeface="Times New Roman" panose="02020603050405020304" pitchFamily="18" charset="0"/>
                <a:cs typeface="Aptos" panose="020B0004020202020204" pitchFamily="34" charset="0"/>
              </a:rPr>
              <a:t>:  The researcher must assume all responsibilities for the accuracy and integrity of the work the AI produces.   This would include the accuracy of the results, plagiarism, biases, etc.  These things will produce garbage, and the faculty can’t use the excuse “the AI did it” to avoid ultimate responsibility. </a:t>
            </a:r>
            <a:endParaRPr lang="en-US" sz="1800" dirty="0">
              <a:effectLst/>
              <a:latin typeface="Aptos" panose="020B0004020202020204" pitchFamily="34" charset="0"/>
              <a:ea typeface="Aptos" panose="020B0004020202020204" pitchFamily="34" charset="0"/>
              <a:cs typeface="Aptos" panose="020B0004020202020204" pitchFamily="34" charset="0"/>
            </a:endParaRPr>
          </a:p>
          <a:p>
            <a:pPr marL="342900" marR="0" lvl="0" indent="-342900">
              <a:spcBef>
                <a:spcPts val="0"/>
              </a:spcBef>
              <a:spcAft>
                <a:spcPts val="0"/>
              </a:spcAft>
              <a:buFont typeface="+mj-lt"/>
              <a:buAutoNum type="arabicPeriod"/>
              <a:tabLst>
                <a:tab pos="457200" algn="l"/>
              </a:tabLst>
            </a:pPr>
            <a:r>
              <a:rPr lang="en-US" sz="1800" b="1" dirty="0">
                <a:effectLst/>
                <a:latin typeface="Aptos" panose="020B0004020202020204" pitchFamily="34" charset="0"/>
                <a:ea typeface="Times New Roman" panose="02020603050405020304" pitchFamily="18" charset="0"/>
                <a:cs typeface="Aptos" panose="020B0004020202020204" pitchFamily="34" charset="0"/>
              </a:rPr>
              <a:t>Data integrity</a:t>
            </a:r>
            <a:r>
              <a:rPr lang="en-US" sz="1800" dirty="0">
                <a:effectLst/>
                <a:latin typeface="Aptos" panose="020B0004020202020204" pitchFamily="34" charset="0"/>
                <a:ea typeface="Times New Roman" panose="02020603050405020304" pitchFamily="18" charset="0"/>
                <a:cs typeface="Aptos" panose="020B0004020202020204" pitchFamily="34" charset="0"/>
              </a:rPr>
              <a:t>:  There is a danger with any AI system of the user’s data being included in the training sets.  This has profound implications for IRB data.  We should consider 1) getting a campus solution (Enterprise OpenAI, for example) that doesn’t include our prompts in the training set and/or 2) setting strong limits about what kind of data can be put into AI systems. </a:t>
            </a:r>
            <a:endParaRPr lang="en-US" sz="1800" dirty="0">
              <a:effectLst/>
              <a:latin typeface="Aptos" panose="020B0004020202020204" pitchFamily="34" charset="0"/>
              <a:ea typeface="Aptos" panose="020B0004020202020204" pitchFamily="34" charset="0"/>
              <a:cs typeface="Aptos" panose="020B0004020202020204" pitchFamily="34" charset="0"/>
            </a:endParaRPr>
          </a:p>
        </p:txBody>
      </p:sp>
      <p:sp>
        <p:nvSpPr>
          <p:cNvPr id="4" name="Slide Number Placeholder 3">
            <a:extLst>
              <a:ext uri="{FF2B5EF4-FFF2-40B4-BE49-F238E27FC236}">
                <a16:creationId xmlns:a16="http://schemas.microsoft.com/office/drawing/2014/main" id="{21E77D42-04FC-6C58-9D14-C8E094141228}"/>
              </a:ext>
            </a:extLst>
          </p:cNvPr>
          <p:cNvSpPr>
            <a:spLocks noGrp="1"/>
          </p:cNvSpPr>
          <p:nvPr>
            <p:ph type="sldNum" sz="quarter" idx="12"/>
          </p:nvPr>
        </p:nvSpPr>
        <p:spPr/>
        <p:txBody>
          <a:bodyPr/>
          <a:lstStyle/>
          <a:p>
            <a:fld id="{55762944-E8C6-4787-8CEB-9EE3E0754383}" type="slidenum">
              <a:rPr lang="en-US" smtClean="0"/>
              <a:t>63</a:t>
            </a:fld>
            <a:endParaRPr lang="en-US"/>
          </a:p>
        </p:txBody>
      </p:sp>
    </p:spTree>
    <p:extLst>
      <p:ext uri="{BB962C8B-B14F-4D97-AF65-F5344CB8AC3E}">
        <p14:creationId xmlns:p14="http://schemas.microsoft.com/office/powerpoint/2010/main" val="114645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8CDE7-7F00-79AA-C74E-762F0AFA3C10}"/>
              </a:ext>
            </a:extLst>
          </p:cNvPr>
          <p:cNvSpPr>
            <a:spLocks noGrp="1"/>
          </p:cNvSpPr>
          <p:nvPr>
            <p:ph type="title"/>
          </p:nvPr>
        </p:nvSpPr>
        <p:spPr/>
        <p:txBody>
          <a:bodyPr/>
          <a:lstStyle/>
          <a:p>
            <a:r>
              <a:rPr lang="en-US" dirty="0"/>
              <a:t>Bloom’s Hierarchy of Knowledge</a:t>
            </a:r>
          </a:p>
        </p:txBody>
      </p:sp>
      <p:sp>
        <p:nvSpPr>
          <p:cNvPr id="3" name="Content Placeholder 2">
            <a:extLst>
              <a:ext uri="{FF2B5EF4-FFF2-40B4-BE49-F238E27FC236}">
                <a16:creationId xmlns:a16="http://schemas.microsoft.com/office/drawing/2014/main" id="{B2046911-F621-5EA2-DC73-26E2B8EF403A}"/>
              </a:ext>
            </a:extLst>
          </p:cNvPr>
          <p:cNvSpPr>
            <a:spLocks noGrp="1"/>
          </p:cNvSpPr>
          <p:nvPr>
            <p:ph idx="1"/>
          </p:nvPr>
        </p:nvSpPr>
        <p:spPr/>
        <p:txBody>
          <a:bodyPr/>
          <a:lstStyle/>
          <a:p>
            <a:r>
              <a:rPr lang="en-US" dirty="0"/>
              <a:t>Definition</a:t>
            </a:r>
          </a:p>
          <a:p>
            <a:r>
              <a:rPr lang="en-US" dirty="0"/>
              <a:t>Comparison</a:t>
            </a:r>
          </a:p>
          <a:p>
            <a:r>
              <a:rPr lang="en-US" dirty="0"/>
              <a:t>Analysis</a:t>
            </a:r>
          </a:p>
          <a:p>
            <a:r>
              <a:rPr lang="en-US" dirty="0"/>
              <a:t>Synthesis</a:t>
            </a:r>
          </a:p>
          <a:p>
            <a:r>
              <a:rPr lang="en-US" dirty="0"/>
              <a:t>Evaluation</a:t>
            </a:r>
          </a:p>
        </p:txBody>
      </p:sp>
      <p:sp>
        <p:nvSpPr>
          <p:cNvPr id="4" name="Slide Number Placeholder 3">
            <a:extLst>
              <a:ext uri="{FF2B5EF4-FFF2-40B4-BE49-F238E27FC236}">
                <a16:creationId xmlns:a16="http://schemas.microsoft.com/office/drawing/2014/main" id="{26646ABD-0997-7C6B-A1EC-4733EE59D9AB}"/>
              </a:ext>
            </a:extLst>
          </p:cNvPr>
          <p:cNvSpPr>
            <a:spLocks noGrp="1"/>
          </p:cNvSpPr>
          <p:nvPr>
            <p:ph type="sldNum" sz="quarter" idx="12"/>
          </p:nvPr>
        </p:nvSpPr>
        <p:spPr/>
        <p:txBody>
          <a:bodyPr/>
          <a:lstStyle/>
          <a:p>
            <a:fld id="{55762944-E8C6-4787-8CEB-9EE3E0754383}" type="slidenum">
              <a:rPr lang="en-US" smtClean="0"/>
              <a:t>64</a:t>
            </a:fld>
            <a:endParaRPr lang="en-US"/>
          </a:p>
        </p:txBody>
      </p:sp>
    </p:spTree>
    <p:extLst>
      <p:ext uri="{BB962C8B-B14F-4D97-AF65-F5344CB8AC3E}">
        <p14:creationId xmlns:p14="http://schemas.microsoft.com/office/powerpoint/2010/main" val="866740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75C58-D650-4B33-6001-41E0FA8520BE}"/>
              </a:ext>
            </a:extLst>
          </p:cNvPr>
          <p:cNvSpPr>
            <a:spLocks noGrp="1"/>
          </p:cNvSpPr>
          <p:nvPr>
            <p:ph type="title"/>
          </p:nvPr>
        </p:nvSpPr>
        <p:spPr/>
        <p:txBody>
          <a:bodyPr/>
          <a:lstStyle/>
          <a:p>
            <a:r>
              <a:rPr lang="en-US" dirty="0"/>
              <a:t>Scholarship</a:t>
            </a:r>
          </a:p>
        </p:txBody>
      </p:sp>
      <p:sp>
        <p:nvSpPr>
          <p:cNvPr id="3" name="Content Placeholder 2">
            <a:extLst>
              <a:ext uri="{FF2B5EF4-FFF2-40B4-BE49-F238E27FC236}">
                <a16:creationId xmlns:a16="http://schemas.microsoft.com/office/drawing/2014/main" id="{EA91A89E-D349-A4E1-25F3-D7402BC6BDFF}"/>
              </a:ext>
            </a:extLst>
          </p:cNvPr>
          <p:cNvSpPr>
            <a:spLocks noGrp="1"/>
          </p:cNvSpPr>
          <p:nvPr>
            <p:ph idx="1"/>
          </p:nvPr>
        </p:nvSpPr>
        <p:spPr/>
        <p:txBody>
          <a:bodyPr/>
          <a:lstStyle/>
          <a:p>
            <a:r>
              <a:rPr lang="en-US" dirty="0"/>
              <a:t>We seem to be moving toward an intellectual system that emphasizes review of ideas instead of generation of knowledge.</a:t>
            </a:r>
          </a:p>
          <a:p>
            <a:r>
              <a:rPr lang="en-US" dirty="0"/>
              <a:t>We gained our ability to evaluate ideas through years of study.   Most of this study was spent at the lower level’s of Bloom’s Hierarchy.</a:t>
            </a:r>
          </a:p>
          <a:p>
            <a:r>
              <a:rPr lang="en-US" dirty="0"/>
              <a:t>How do we instill the ability to evaluate without this foundation?</a:t>
            </a:r>
          </a:p>
          <a:p>
            <a:r>
              <a:rPr lang="en-US" dirty="0"/>
              <a:t>How do we evaluate an idea when we don’t have the cognitive basis for understanding how it was obtained?</a:t>
            </a:r>
          </a:p>
        </p:txBody>
      </p:sp>
      <p:sp>
        <p:nvSpPr>
          <p:cNvPr id="4" name="Slide Number Placeholder 3">
            <a:extLst>
              <a:ext uri="{FF2B5EF4-FFF2-40B4-BE49-F238E27FC236}">
                <a16:creationId xmlns:a16="http://schemas.microsoft.com/office/drawing/2014/main" id="{CBBB0049-CC16-45CF-0CED-758935B013E9}"/>
              </a:ext>
            </a:extLst>
          </p:cNvPr>
          <p:cNvSpPr>
            <a:spLocks noGrp="1"/>
          </p:cNvSpPr>
          <p:nvPr>
            <p:ph type="sldNum" sz="quarter" idx="12"/>
          </p:nvPr>
        </p:nvSpPr>
        <p:spPr/>
        <p:txBody>
          <a:bodyPr/>
          <a:lstStyle/>
          <a:p>
            <a:fld id="{55762944-E8C6-4787-8CEB-9EE3E0754383}" type="slidenum">
              <a:rPr lang="en-US" smtClean="0"/>
              <a:t>65</a:t>
            </a:fld>
            <a:endParaRPr lang="en-US"/>
          </a:p>
        </p:txBody>
      </p:sp>
    </p:spTree>
    <p:extLst>
      <p:ext uri="{BB962C8B-B14F-4D97-AF65-F5344CB8AC3E}">
        <p14:creationId xmlns:p14="http://schemas.microsoft.com/office/powerpoint/2010/main" val="3745060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AA882-297C-DC9A-76C6-38CF9DB039CD}"/>
              </a:ext>
            </a:extLst>
          </p:cNvPr>
          <p:cNvSpPr>
            <a:spLocks noGrp="1"/>
          </p:cNvSpPr>
          <p:nvPr>
            <p:ph type="title"/>
          </p:nvPr>
        </p:nvSpPr>
        <p:spPr/>
        <p:txBody>
          <a:bodyPr/>
          <a:lstStyle/>
          <a:p>
            <a:r>
              <a:rPr lang="en-US"/>
              <a:t>A generalized model</a:t>
            </a:r>
          </a:p>
        </p:txBody>
      </p:sp>
      <p:sp>
        <p:nvSpPr>
          <p:cNvPr id="4" name="Content Placeholder 3">
            <a:extLst>
              <a:ext uri="{FF2B5EF4-FFF2-40B4-BE49-F238E27FC236}">
                <a16:creationId xmlns:a16="http://schemas.microsoft.com/office/drawing/2014/main" id="{8EC506E1-4121-C2FE-0812-B2BE390A18E4}"/>
              </a:ext>
            </a:extLst>
          </p:cNvPr>
          <p:cNvSpPr>
            <a:spLocks noGrp="1"/>
          </p:cNvSpPr>
          <p:nvPr>
            <p:ph idx="1"/>
          </p:nvPr>
        </p:nvSpPr>
        <p:spPr/>
        <p:txBody>
          <a:bodyPr/>
          <a:lstStyle/>
          <a:p>
            <a:r>
              <a:rPr lang="en-US"/>
              <a:t>If your model doesn’t match your generating function, you will never get a satisfactory fit.</a:t>
            </a:r>
          </a:p>
          <a:p>
            <a:r>
              <a:rPr lang="en-US"/>
              <a:t>Neural networks are a form of general model that can be applied to many situations successfully.</a:t>
            </a:r>
          </a:p>
          <a:p>
            <a:pPr lvl="1"/>
            <a:r>
              <a:rPr lang="en-US"/>
              <a:t>They tend to be applied on categorical data and classification, but regression is possible.</a:t>
            </a:r>
          </a:p>
          <a:p>
            <a:pPr lvl="1"/>
            <a:r>
              <a:rPr lang="en-US"/>
              <a:t>They are successful at many models where there is a large data set with complex inputs and a finite number of outputs</a:t>
            </a:r>
          </a:p>
        </p:txBody>
      </p:sp>
      <p:sp>
        <p:nvSpPr>
          <p:cNvPr id="3" name="Slide Number Placeholder 2">
            <a:extLst>
              <a:ext uri="{FF2B5EF4-FFF2-40B4-BE49-F238E27FC236}">
                <a16:creationId xmlns:a16="http://schemas.microsoft.com/office/drawing/2014/main" id="{30FB6BC5-FDE5-2CEE-11F5-8C8E99B71C8A}"/>
              </a:ext>
            </a:extLst>
          </p:cNvPr>
          <p:cNvSpPr>
            <a:spLocks noGrp="1"/>
          </p:cNvSpPr>
          <p:nvPr>
            <p:ph type="sldNum" sz="quarter" idx="12"/>
          </p:nvPr>
        </p:nvSpPr>
        <p:spPr/>
        <p:txBody>
          <a:bodyPr/>
          <a:lstStyle/>
          <a:p>
            <a:fld id="{2731E1F7-1659-4E05-9C86-B889427470BB}" type="slidenum">
              <a:rPr lang="en-US" smtClean="0"/>
              <a:t>7</a:t>
            </a:fld>
            <a:endParaRPr lang="en-US"/>
          </a:p>
        </p:txBody>
      </p:sp>
    </p:spTree>
    <p:extLst>
      <p:ext uri="{BB962C8B-B14F-4D97-AF65-F5344CB8AC3E}">
        <p14:creationId xmlns:p14="http://schemas.microsoft.com/office/powerpoint/2010/main" val="903002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5786-266C-47F0-E227-6F808C11E8C1}"/>
              </a:ext>
            </a:extLst>
          </p:cNvPr>
          <p:cNvSpPr>
            <a:spLocks noGrp="1"/>
          </p:cNvSpPr>
          <p:nvPr>
            <p:ph type="title"/>
          </p:nvPr>
        </p:nvSpPr>
        <p:spPr/>
        <p:txBody>
          <a:bodyPr/>
          <a:lstStyle/>
          <a:p>
            <a:r>
              <a:rPr lang="en-US"/>
              <a:t>Key elements of a neural network</a:t>
            </a:r>
          </a:p>
        </p:txBody>
      </p:sp>
      <p:sp>
        <p:nvSpPr>
          <p:cNvPr id="3" name="Content Placeholder 2">
            <a:extLst>
              <a:ext uri="{FF2B5EF4-FFF2-40B4-BE49-F238E27FC236}">
                <a16:creationId xmlns:a16="http://schemas.microsoft.com/office/drawing/2014/main" id="{55884FE7-6D96-FB36-D345-35E4300AC41D}"/>
              </a:ext>
            </a:extLst>
          </p:cNvPr>
          <p:cNvSpPr>
            <a:spLocks noGrp="1"/>
          </p:cNvSpPr>
          <p:nvPr>
            <p:ph idx="1"/>
          </p:nvPr>
        </p:nvSpPr>
        <p:spPr/>
        <p:txBody>
          <a:bodyPr>
            <a:normAutofit lnSpcReduction="10000"/>
          </a:bodyPr>
          <a:lstStyle/>
          <a:p>
            <a:r>
              <a:rPr lang="en-US"/>
              <a:t>The Network</a:t>
            </a:r>
          </a:p>
          <a:p>
            <a:pPr lvl="1"/>
            <a:r>
              <a:rPr lang="en-US"/>
              <a:t>Input layer, Hidden layers, Output layer	</a:t>
            </a:r>
          </a:p>
          <a:p>
            <a:pPr lvl="2"/>
            <a:r>
              <a:rPr lang="en-US"/>
              <a:t>Each layer has a set of weights which takes the input of the layer and turns it into output to the next layer</a:t>
            </a:r>
          </a:p>
          <a:p>
            <a:pPr lvl="2"/>
            <a:r>
              <a:rPr lang="en-US"/>
              <a:t>Activation functions – to sharpen the output of each layer and keep it bound between 0 and 1 (typically)</a:t>
            </a:r>
          </a:p>
          <a:p>
            <a:r>
              <a:rPr lang="en-US"/>
              <a:t>A metric for measuring the error of the predictions</a:t>
            </a:r>
          </a:p>
          <a:p>
            <a:r>
              <a:rPr lang="en-US"/>
              <a:t>A method of taking the error and using it to update the weights of the network</a:t>
            </a:r>
          </a:p>
          <a:p>
            <a:r>
              <a:rPr lang="en-US"/>
              <a:t>A loop to iterate over the prediction, error calculation, and update of the weights</a:t>
            </a:r>
          </a:p>
        </p:txBody>
      </p:sp>
      <p:sp>
        <p:nvSpPr>
          <p:cNvPr id="4" name="Slide Number Placeholder 3">
            <a:extLst>
              <a:ext uri="{FF2B5EF4-FFF2-40B4-BE49-F238E27FC236}">
                <a16:creationId xmlns:a16="http://schemas.microsoft.com/office/drawing/2014/main" id="{5D2D1A15-636F-6285-1F86-C7BABF70BD92}"/>
              </a:ext>
            </a:extLst>
          </p:cNvPr>
          <p:cNvSpPr>
            <a:spLocks noGrp="1"/>
          </p:cNvSpPr>
          <p:nvPr>
            <p:ph type="sldNum" sz="quarter" idx="12"/>
          </p:nvPr>
        </p:nvSpPr>
        <p:spPr/>
        <p:txBody>
          <a:bodyPr/>
          <a:lstStyle/>
          <a:p>
            <a:fld id="{2731E1F7-1659-4E05-9C86-B889427470BB}" type="slidenum">
              <a:rPr lang="en-US" smtClean="0"/>
              <a:t>8</a:t>
            </a:fld>
            <a:endParaRPr lang="en-US"/>
          </a:p>
        </p:txBody>
      </p:sp>
    </p:spTree>
    <p:extLst>
      <p:ext uri="{BB962C8B-B14F-4D97-AF65-F5344CB8AC3E}">
        <p14:creationId xmlns:p14="http://schemas.microsoft.com/office/powerpoint/2010/main" val="2354349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9EE6D-DE93-A8CC-3705-4693A6CD5BE0}"/>
              </a:ext>
            </a:extLst>
          </p:cNvPr>
          <p:cNvSpPr>
            <a:spLocks noGrp="1"/>
          </p:cNvSpPr>
          <p:nvPr>
            <p:ph type="title"/>
          </p:nvPr>
        </p:nvSpPr>
        <p:spPr/>
        <p:txBody>
          <a:bodyPr/>
          <a:lstStyle/>
          <a:p>
            <a:r>
              <a:rPr lang="en-US"/>
              <a:t>The Artificial Neuron or Perceptron</a:t>
            </a:r>
          </a:p>
        </p:txBody>
      </p:sp>
      <p:sp>
        <p:nvSpPr>
          <p:cNvPr id="3" name="Slide Number Placeholder 2">
            <a:extLst>
              <a:ext uri="{FF2B5EF4-FFF2-40B4-BE49-F238E27FC236}">
                <a16:creationId xmlns:a16="http://schemas.microsoft.com/office/drawing/2014/main" id="{438EEF02-8EC1-8FA5-E7AB-FC5241739A58}"/>
              </a:ext>
            </a:extLst>
          </p:cNvPr>
          <p:cNvSpPr>
            <a:spLocks noGrp="1"/>
          </p:cNvSpPr>
          <p:nvPr>
            <p:ph type="sldNum" sz="quarter" idx="12"/>
          </p:nvPr>
        </p:nvSpPr>
        <p:spPr/>
        <p:txBody>
          <a:bodyPr/>
          <a:lstStyle/>
          <a:p>
            <a:fld id="{2731E1F7-1659-4E05-9C86-B889427470BB}" type="slidenum">
              <a:rPr lang="en-US" smtClean="0"/>
              <a:t>9</a:t>
            </a:fld>
            <a:endParaRPr lang="en-US"/>
          </a:p>
        </p:txBody>
      </p:sp>
      <p:sp>
        <p:nvSpPr>
          <p:cNvPr id="4" name="Oval 3">
            <a:extLst>
              <a:ext uri="{FF2B5EF4-FFF2-40B4-BE49-F238E27FC236}">
                <a16:creationId xmlns:a16="http://schemas.microsoft.com/office/drawing/2014/main" id="{9556F716-FDD2-776D-72E6-0D2361CA0747}"/>
              </a:ext>
            </a:extLst>
          </p:cNvPr>
          <p:cNvSpPr/>
          <p:nvPr/>
        </p:nvSpPr>
        <p:spPr>
          <a:xfrm>
            <a:off x="4144414" y="3754754"/>
            <a:ext cx="556260" cy="55626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FB547CC8-7CB5-7B0C-C0DB-EE43089799B0}"/>
              </a:ext>
            </a:extLst>
          </p:cNvPr>
          <p:cNvCxnSpPr>
            <a:cxnSpLocks/>
          </p:cNvCxnSpPr>
          <p:nvPr/>
        </p:nvCxnSpPr>
        <p:spPr>
          <a:xfrm>
            <a:off x="4693920" y="4027443"/>
            <a:ext cx="1508760" cy="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3EA466A-88BC-897E-71B6-995CECB90D4C}"/>
              </a:ext>
            </a:extLst>
          </p:cNvPr>
          <p:cNvCxnSpPr>
            <a:cxnSpLocks/>
          </p:cNvCxnSpPr>
          <p:nvPr/>
        </p:nvCxnSpPr>
        <p:spPr>
          <a:xfrm>
            <a:off x="1595490" y="3261360"/>
            <a:ext cx="2623632" cy="6758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992F3B7-0B05-A8D6-8276-83CAFCAEF0A6}"/>
              </a:ext>
            </a:extLst>
          </p:cNvPr>
          <p:cNvCxnSpPr>
            <a:cxnSpLocks/>
            <a:endCxn id="4" idx="3"/>
          </p:cNvCxnSpPr>
          <p:nvPr/>
        </p:nvCxnSpPr>
        <p:spPr>
          <a:xfrm flipV="1">
            <a:off x="1548623" y="4229552"/>
            <a:ext cx="2677253" cy="9944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1E3B8E2-327C-F51C-A6F1-335FE6E111AA}"/>
              </a:ext>
            </a:extLst>
          </p:cNvPr>
          <p:cNvCxnSpPr>
            <a:cxnSpLocks/>
          </p:cNvCxnSpPr>
          <p:nvPr/>
        </p:nvCxnSpPr>
        <p:spPr>
          <a:xfrm flipV="1">
            <a:off x="1558842" y="4098551"/>
            <a:ext cx="2596689" cy="1067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14E9A5C-30E7-C997-9476-5CCA2A77C312}"/>
              </a:ext>
            </a:extLst>
          </p:cNvPr>
          <p:cNvCxnSpPr>
            <a:cxnSpLocks/>
          </p:cNvCxnSpPr>
          <p:nvPr/>
        </p:nvCxnSpPr>
        <p:spPr>
          <a:xfrm flipV="1">
            <a:off x="1548623" y="4160183"/>
            <a:ext cx="2600154" cy="5069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B28B1C3-F2F8-EC46-0CB5-3674BECC3EAB}"/>
              </a:ext>
            </a:extLst>
          </p:cNvPr>
          <p:cNvCxnSpPr>
            <a:cxnSpLocks/>
          </p:cNvCxnSpPr>
          <p:nvPr/>
        </p:nvCxnSpPr>
        <p:spPr>
          <a:xfrm>
            <a:off x="1558842" y="3754754"/>
            <a:ext cx="2601123" cy="2726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CF1C47C-9E4D-5285-5D02-15E592324BE3}"/>
              </a:ext>
            </a:extLst>
          </p:cNvPr>
          <p:cNvCxnSpPr>
            <a:cxnSpLocks/>
          </p:cNvCxnSpPr>
          <p:nvPr/>
        </p:nvCxnSpPr>
        <p:spPr>
          <a:xfrm>
            <a:off x="1548623" y="2795851"/>
            <a:ext cx="2707147" cy="1022269"/>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F95E4E1-7243-0E38-6104-33C8EE99CC99}"/>
                  </a:ext>
                </a:extLst>
              </p:cNvPr>
              <p:cNvSpPr txBox="1"/>
              <p:nvPr/>
            </p:nvSpPr>
            <p:spPr>
              <a:xfrm>
                <a:off x="3108960" y="2707721"/>
                <a:ext cx="2057400" cy="8487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nary>
                        <m:naryPr>
                          <m:chr m:val="∑"/>
                          <m:ctrlPr>
                            <a:rPr lang="pt-BR" i="1" dirty="0" smtClean="0">
                              <a:latin typeface="Cambria Math" panose="02040503050406030204" pitchFamily="18" charset="0"/>
                            </a:rPr>
                          </m:ctrlPr>
                        </m:naryPr>
                        <m:sub>
                          <m:r>
                            <a:rPr lang="pt-BR" i="1" dirty="0" smtClean="0">
                              <a:latin typeface="Cambria Math" panose="02040503050406030204" pitchFamily="18" charset="0"/>
                            </a:rPr>
                            <m:t>𝑘</m:t>
                          </m:r>
                          <m:r>
                            <a:rPr lang="pt-BR" i="1" dirty="0" smtClean="0">
                              <a:latin typeface="Cambria Math" panose="02040503050406030204" pitchFamily="18" charset="0"/>
                            </a:rPr>
                            <m:t>=0</m:t>
                          </m:r>
                        </m:sub>
                        <m:sup>
                          <m:r>
                            <a:rPr lang="pt-BR" i="1" dirty="0" smtClean="0">
                              <a:latin typeface="Cambria Math" panose="02040503050406030204" pitchFamily="18" charset="0"/>
                            </a:rPr>
                            <m:t>𝑛</m:t>
                          </m:r>
                        </m:sup>
                        <m:e>
                          <m:sSub>
                            <m:sSubPr>
                              <m:ctrlPr>
                                <a:rPr lang="pt-BR"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𝑖</m:t>
                              </m:r>
                            </m:sub>
                          </m:sSub>
                          <m:sSub>
                            <m:sSubPr>
                              <m:ctrlPr>
                                <a:rPr lang="pt-BR"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𝑖</m:t>
                              </m:r>
                            </m:sub>
                          </m:sSub>
                          <m:r>
                            <a:rPr lang="en-US" b="0" i="1" dirty="0" smtClean="0">
                              <a:latin typeface="Cambria Math" panose="02040503050406030204" pitchFamily="18" charset="0"/>
                            </a:rPr>
                            <m:t>+</m:t>
                          </m:r>
                          <m:r>
                            <a:rPr lang="en-US" b="0" i="1" dirty="0" smtClean="0">
                              <a:latin typeface="Cambria Math" panose="02040503050406030204" pitchFamily="18" charset="0"/>
                            </a:rPr>
                            <m:t>𝑏</m:t>
                          </m:r>
                        </m:e>
                      </m:nary>
                    </m:oMath>
                  </m:oMathPara>
                </a14:m>
                <a:endParaRPr lang="en-US"/>
              </a:p>
            </p:txBody>
          </p:sp>
        </mc:Choice>
        <mc:Fallback xmlns="">
          <p:sp>
            <p:nvSpPr>
              <p:cNvPr id="36" name="TextBox 35">
                <a:extLst>
                  <a:ext uri="{FF2B5EF4-FFF2-40B4-BE49-F238E27FC236}">
                    <a16:creationId xmlns:a16="http://schemas.microsoft.com/office/drawing/2014/main" id="{5F95E4E1-7243-0E38-6104-33C8EE99CC99}"/>
                  </a:ext>
                </a:extLst>
              </p:cNvPr>
              <p:cNvSpPr txBox="1">
                <a:spLocks noRot="1" noChangeAspect="1" noMove="1" noResize="1" noEditPoints="1" noAdjustHandles="1" noChangeArrowheads="1" noChangeShapeType="1" noTextEdit="1"/>
              </p:cNvSpPr>
              <p:nvPr/>
            </p:nvSpPr>
            <p:spPr>
              <a:xfrm>
                <a:off x="3108960" y="2707721"/>
                <a:ext cx="2057400" cy="84875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800597A-5E63-9DE6-D3EB-8451713EFAF6}"/>
                  </a:ext>
                </a:extLst>
              </p:cNvPr>
              <p:cNvSpPr txBox="1"/>
              <p:nvPr/>
            </p:nvSpPr>
            <p:spPr>
              <a:xfrm>
                <a:off x="1215036" y="2528238"/>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a:p>
            </p:txBody>
          </p:sp>
        </mc:Choice>
        <mc:Fallback xmlns="">
          <p:sp>
            <p:nvSpPr>
              <p:cNvPr id="38" name="TextBox 37">
                <a:extLst>
                  <a:ext uri="{FF2B5EF4-FFF2-40B4-BE49-F238E27FC236}">
                    <a16:creationId xmlns:a16="http://schemas.microsoft.com/office/drawing/2014/main" id="{4800597A-5E63-9DE6-D3EB-8451713EFAF6}"/>
                  </a:ext>
                </a:extLst>
              </p:cNvPr>
              <p:cNvSpPr txBox="1">
                <a:spLocks noRot="1" noChangeAspect="1" noMove="1" noResize="1" noEditPoints="1" noAdjustHandles="1" noChangeArrowheads="1" noChangeShapeType="1" noTextEdit="1"/>
              </p:cNvSpPr>
              <p:nvPr/>
            </p:nvSpPr>
            <p:spPr>
              <a:xfrm>
                <a:off x="1215036" y="2528238"/>
                <a:ext cx="276101" cy="276999"/>
              </a:xfrm>
              <a:prstGeom prst="rect">
                <a:avLst/>
              </a:prstGeom>
              <a:blipFill>
                <a:blip r:embed="rId3"/>
                <a:stretch>
                  <a:fillRect l="-13043" r="-6522"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E243345-481B-5239-C95D-DC20D1D43D75}"/>
                  </a:ext>
                </a:extLst>
              </p:cNvPr>
              <p:cNvSpPr txBox="1"/>
              <p:nvPr/>
            </p:nvSpPr>
            <p:spPr>
              <a:xfrm>
                <a:off x="1212375" y="3041088"/>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a:p>
            </p:txBody>
          </p:sp>
        </mc:Choice>
        <mc:Fallback xmlns="">
          <p:sp>
            <p:nvSpPr>
              <p:cNvPr id="40" name="TextBox 39">
                <a:extLst>
                  <a:ext uri="{FF2B5EF4-FFF2-40B4-BE49-F238E27FC236}">
                    <a16:creationId xmlns:a16="http://schemas.microsoft.com/office/drawing/2014/main" id="{9E243345-481B-5239-C95D-DC20D1D43D75}"/>
                  </a:ext>
                </a:extLst>
              </p:cNvPr>
              <p:cNvSpPr txBox="1">
                <a:spLocks noRot="1" noChangeAspect="1" noMove="1" noResize="1" noEditPoints="1" noAdjustHandles="1" noChangeArrowheads="1" noChangeShapeType="1" noTextEdit="1"/>
              </p:cNvSpPr>
              <p:nvPr/>
            </p:nvSpPr>
            <p:spPr>
              <a:xfrm>
                <a:off x="1212375" y="3041088"/>
                <a:ext cx="281423" cy="276999"/>
              </a:xfrm>
              <a:prstGeom prst="rect">
                <a:avLst/>
              </a:prstGeom>
              <a:blipFill>
                <a:blip r:embed="rId4"/>
                <a:stretch>
                  <a:fillRect l="-13043" r="-6522"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316BE0D-EC27-45C1-0BF9-0919819948C7}"/>
                  </a:ext>
                </a:extLst>
              </p:cNvPr>
              <p:cNvSpPr txBox="1"/>
              <p:nvPr/>
            </p:nvSpPr>
            <p:spPr>
              <a:xfrm>
                <a:off x="1212375" y="3553938"/>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US"/>
              </a:p>
            </p:txBody>
          </p:sp>
        </mc:Choice>
        <mc:Fallback xmlns="">
          <p:sp>
            <p:nvSpPr>
              <p:cNvPr id="41" name="TextBox 40">
                <a:extLst>
                  <a:ext uri="{FF2B5EF4-FFF2-40B4-BE49-F238E27FC236}">
                    <a16:creationId xmlns:a16="http://schemas.microsoft.com/office/drawing/2014/main" id="{4316BE0D-EC27-45C1-0BF9-0919819948C7}"/>
                  </a:ext>
                </a:extLst>
              </p:cNvPr>
              <p:cNvSpPr txBox="1">
                <a:spLocks noRot="1" noChangeAspect="1" noMove="1" noResize="1" noEditPoints="1" noAdjustHandles="1" noChangeArrowheads="1" noChangeShapeType="1" noTextEdit="1"/>
              </p:cNvSpPr>
              <p:nvPr/>
            </p:nvSpPr>
            <p:spPr>
              <a:xfrm>
                <a:off x="1212375" y="3553938"/>
                <a:ext cx="281423" cy="276999"/>
              </a:xfrm>
              <a:prstGeom prst="rect">
                <a:avLst/>
              </a:prstGeom>
              <a:blipFill>
                <a:blip r:embed="rId5"/>
                <a:stretch>
                  <a:fillRect l="-13043" r="-6522"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955487C-DDC4-0725-89B2-2B3C12DBCD93}"/>
                  </a:ext>
                </a:extLst>
              </p:cNvPr>
              <p:cNvSpPr txBox="1"/>
              <p:nvPr/>
            </p:nvSpPr>
            <p:spPr>
              <a:xfrm>
                <a:off x="1215036" y="4066788"/>
                <a:ext cx="27610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4</m:t>
                          </m:r>
                        </m:sub>
                      </m:sSub>
                    </m:oMath>
                  </m:oMathPara>
                </a14:m>
                <a:endParaRPr lang="en-US"/>
              </a:p>
            </p:txBody>
          </p:sp>
        </mc:Choice>
        <mc:Fallback xmlns="">
          <p:sp>
            <p:nvSpPr>
              <p:cNvPr id="42" name="TextBox 41">
                <a:extLst>
                  <a:ext uri="{FF2B5EF4-FFF2-40B4-BE49-F238E27FC236}">
                    <a16:creationId xmlns:a16="http://schemas.microsoft.com/office/drawing/2014/main" id="{3955487C-DDC4-0725-89B2-2B3C12DBCD93}"/>
                  </a:ext>
                </a:extLst>
              </p:cNvPr>
              <p:cNvSpPr txBox="1">
                <a:spLocks noRot="1" noChangeAspect="1" noMove="1" noResize="1" noEditPoints="1" noAdjustHandles="1" noChangeArrowheads="1" noChangeShapeType="1" noTextEdit="1"/>
              </p:cNvSpPr>
              <p:nvPr/>
            </p:nvSpPr>
            <p:spPr>
              <a:xfrm>
                <a:off x="1215036" y="4066788"/>
                <a:ext cx="276101" cy="276999"/>
              </a:xfrm>
              <a:prstGeom prst="rect">
                <a:avLst/>
              </a:prstGeom>
              <a:blipFill>
                <a:blip r:embed="rId6"/>
                <a:stretch>
                  <a:fillRect l="-13043" r="-8696"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3A337EB-B369-8ECD-9FE5-BEBE2A4A341A}"/>
                  </a:ext>
                </a:extLst>
              </p:cNvPr>
              <p:cNvSpPr txBox="1"/>
              <p:nvPr/>
            </p:nvSpPr>
            <p:spPr>
              <a:xfrm>
                <a:off x="1215036" y="4579638"/>
                <a:ext cx="27610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5</m:t>
                          </m:r>
                        </m:sub>
                      </m:sSub>
                    </m:oMath>
                  </m:oMathPara>
                </a14:m>
                <a:endParaRPr lang="en-US"/>
              </a:p>
            </p:txBody>
          </p:sp>
        </mc:Choice>
        <mc:Fallback xmlns="">
          <p:sp>
            <p:nvSpPr>
              <p:cNvPr id="43" name="TextBox 42">
                <a:extLst>
                  <a:ext uri="{FF2B5EF4-FFF2-40B4-BE49-F238E27FC236}">
                    <a16:creationId xmlns:a16="http://schemas.microsoft.com/office/drawing/2014/main" id="{53A337EB-B369-8ECD-9FE5-BEBE2A4A341A}"/>
                  </a:ext>
                </a:extLst>
              </p:cNvPr>
              <p:cNvSpPr txBox="1">
                <a:spLocks noRot="1" noChangeAspect="1" noMove="1" noResize="1" noEditPoints="1" noAdjustHandles="1" noChangeArrowheads="1" noChangeShapeType="1" noTextEdit="1"/>
              </p:cNvSpPr>
              <p:nvPr/>
            </p:nvSpPr>
            <p:spPr>
              <a:xfrm>
                <a:off x="1215036" y="4579638"/>
                <a:ext cx="276101" cy="276999"/>
              </a:xfrm>
              <a:prstGeom prst="rect">
                <a:avLst/>
              </a:prstGeom>
              <a:blipFill>
                <a:blip r:embed="rId7"/>
                <a:stretch>
                  <a:fillRect l="-13043" r="-8696"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3CCBAD4-658A-1516-9E94-8DC00EE9F49A}"/>
                  </a:ext>
                </a:extLst>
              </p:cNvPr>
              <p:cNvSpPr txBox="1"/>
              <p:nvPr/>
            </p:nvSpPr>
            <p:spPr>
              <a:xfrm>
                <a:off x="1215036" y="5092490"/>
                <a:ext cx="27610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6</m:t>
                          </m:r>
                        </m:sub>
                      </m:sSub>
                    </m:oMath>
                  </m:oMathPara>
                </a14:m>
                <a:endParaRPr lang="en-US"/>
              </a:p>
            </p:txBody>
          </p:sp>
        </mc:Choice>
        <mc:Fallback xmlns="">
          <p:sp>
            <p:nvSpPr>
              <p:cNvPr id="45" name="TextBox 44">
                <a:extLst>
                  <a:ext uri="{FF2B5EF4-FFF2-40B4-BE49-F238E27FC236}">
                    <a16:creationId xmlns:a16="http://schemas.microsoft.com/office/drawing/2014/main" id="{A3CCBAD4-658A-1516-9E94-8DC00EE9F49A}"/>
                  </a:ext>
                </a:extLst>
              </p:cNvPr>
              <p:cNvSpPr txBox="1">
                <a:spLocks noRot="1" noChangeAspect="1" noMove="1" noResize="1" noEditPoints="1" noAdjustHandles="1" noChangeArrowheads="1" noChangeShapeType="1" noTextEdit="1"/>
              </p:cNvSpPr>
              <p:nvPr/>
            </p:nvSpPr>
            <p:spPr>
              <a:xfrm>
                <a:off x="1215036" y="5092490"/>
                <a:ext cx="276101" cy="276999"/>
              </a:xfrm>
              <a:prstGeom prst="rect">
                <a:avLst/>
              </a:prstGeom>
              <a:blipFill>
                <a:blip r:embed="rId8"/>
                <a:stretch>
                  <a:fillRect l="-13043" r="-8696" b="-15217"/>
                </a:stretch>
              </a:blipFill>
            </p:spPr>
            <p:txBody>
              <a:bodyPr/>
              <a:lstStyle/>
              <a:p>
                <a:r>
                  <a:rPr lang="en-US">
                    <a:noFill/>
                  </a:rPr>
                  <a:t> </a:t>
                </a:r>
              </a:p>
            </p:txBody>
          </p:sp>
        </mc:Fallback>
      </mc:AlternateContent>
      <p:sp>
        <p:nvSpPr>
          <p:cNvPr id="46" name="Rectangle 45">
            <a:extLst>
              <a:ext uri="{FF2B5EF4-FFF2-40B4-BE49-F238E27FC236}">
                <a16:creationId xmlns:a16="http://schemas.microsoft.com/office/drawing/2014/main" id="{5CDB5CEF-1979-D7B0-DB9B-2B9301ABA45F}"/>
              </a:ext>
            </a:extLst>
          </p:cNvPr>
          <p:cNvSpPr/>
          <p:nvPr/>
        </p:nvSpPr>
        <p:spPr>
          <a:xfrm>
            <a:off x="6187441" y="3745277"/>
            <a:ext cx="1234440" cy="564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F9EF3ECF-5AAB-AC3B-FB53-0E7F1F265B5B}"/>
              </a:ext>
            </a:extLst>
          </p:cNvPr>
          <p:cNvSpPr txBox="1"/>
          <p:nvPr/>
        </p:nvSpPr>
        <p:spPr>
          <a:xfrm>
            <a:off x="3934120" y="4498507"/>
            <a:ext cx="891078" cy="369332"/>
          </a:xfrm>
          <a:prstGeom prst="rect">
            <a:avLst/>
          </a:prstGeom>
          <a:noFill/>
        </p:spPr>
        <p:txBody>
          <a:bodyPr wrap="none" rtlCol="0">
            <a:spAutoFit/>
          </a:bodyPr>
          <a:lstStyle/>
          <a:p>
            <a:r>
              <a:rPr lang="en-US"/>
              <a:t>Neuron</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70C26BD1-DC40-4C3A-1725-E6DC76EFC180}"/>
                  </a:ext>
                </a:extLst>
              </p:cNvPr>
              <p:cNvSpPr txBox="1"/>
              <p:nvPr/>
            </p:nvSpPr>
            <p:spPr>
              <a:xfrm>
                <a:off x="5765232" y="3013437"/>
                <a:ext cx="1999585" cy="5357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𝑜𝑢𝑡</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tanh</m:t>
                              </m:r>
                            </m:fName>
                            <m:e>
                              <m:d>
                                <m:dPr>
                                  <m:ctrlPr>
                                    <a:rPr lang="en-US" i="1">
                                      <a:latin typeface="Cambria Math" panose="02040503050406030204" pitchFamily="18" charset="0"/>
                                    </a:rPr>
                                  </m:ctrlPr>
                                </m:dPr>
                                <m:e>
                                  <m:r>
                                    <a:rPr lang="en-US" i="1">
                                      <a:latin typeface="Cambria Math" panose="02040503050406030204" pitchFamily="18" charset="0"/>
                                    </a:rPr>
                                    <m:t>𝑦</m:t>
                                  </m:r>
                                </m:e>
                              </m:d>
                              <m:r>
                                <a:rPr lang="en-US" i="1">
                                  <a:latin typeface="Cambria Math" panose="02040503050406030204" pitchFamily="18" charset="0"/>
                                </a:rPr>
                                <m:t>+1</m:t>
                              </m:r>
                            </m:e>
                          </m:func>
                        </m:num>
                        <m:den>
                          <m:r>
                            <a:rPr lang="en-US" b="0" i="1" smtClean="0">
                              <a:latin typeface="Cambria Math" panose="02040503050406030204" pitchFamily="18" charset="0"/>
                            </a:rPr>
                            <m:t>2</m:t>
                          </m:r>
                        </m:den>
                      </m:f>
                    </m:oMath>
                  </m:oMathPara>
                </a14:m>
                <a:endParaRPr lang="en-US"/>
              </a:p>
            </p:txBody>
          </p:sp>
        </mc:Choice>
        <mc:Fallback xmlns="">
          <p:sp>
            <p:nvSpPr>
              <p:cNvPr id="50" name="TextBox 49">
                <a:extLst>
                  <a:ext uri="{FF2B5EF4-FFF2-40B4-BE49-F238E27FC236}">
                    <a16:creationId xmlns:a16="http://schemas.microsoft.com/office/drawing/2014/main" id="{70C26BD1-DC40-4C3A-1725-E6DC76EFC180}"/>
                  </a:ext>
                </a:extLst>
              </p:cNvPr>
              <p:cNvSpPr txBox="1">
                <a:spLocks noRot="1" noChangeAspect="1" noMove="1" noResize="1" noEditPoints="1" noAdjustHandles="1" noChangeArrowheads="1" noChangeShapeType="1" noTextEdit="1"/>
              </p:cNvSpPr>
              <p:nvPr/>
            </p:nvSpPr>
            <p:spPr>
              <a:xfrm>
                <a:off x="5765232" y="3013437"/>
                <a:ext cx="1999585" cy="535724"/>
              </a:xfrm>
              <a:prstGeom prst="rect">
                <a:avLst/>
              </a:prstGeom>
              <a:blipFill>
                <a:blip r:embed="rId9"/>
                <a:stretch>
                  <a:fillRect/>
                </a:stretch>
              </a:blipFill>
            </p:spPr>
            <p:txBody>
              <a:bodyPr/>
              <a:lstStyle/>
              <a:p>
                <a:r>
                  <a:rPr lang="en-US">
                    <a:noFill/>
                  </a:rPr>
                  <a:t> </a:t>
                </a:r>
              </a:p>
            </p:txBody>
          </p:sp>
        </mc:Fallback>
      </mc:AlternateContent>
      <p:sp>
        <p:nvSpPr>
          <p:cNvPr id="51" name="TextBox 50">
            <a:extLst>
              <a:ext uri="{FF2B5EF4-FFF2-40B4-BE49-F238E27FC236}">
                <a16:creationId xmlns:a16="http://schemas.microsoft.com/office/drawing/2014/main" id="{23BD5825-D791-1A18-879D-E6CB485D2954}"/>
              </a:ext>
            </a:extLst>
          </p:cNvPr>
          <p:cNvSpPr txBox="1"/>
          <p:nvPr/>
        </p:nvSpPr>
        <p:spPr>
          <a:xfrm>
            <a:off x="6240596" y="4389575"/>
            <a:ext cx="1128129" cy="646331"/>
          </a:xfrm>
          <a:prstGeom prst="rect">
            <a:avLst/>
          </a:prstGeom>
          <a:noFill/>
        </p:spPr>
        <p:txBody>
          <a:bodyPr wrap="none" rtlCol="0">
            <a:spAutoFit/>
          </a:bodyPr>
          <a:lstStyle/>
          <a:p>
            <a:r>
              <a:rPr lang="en-US"/>
              <a:t>Activation</a:t>
            </a:r>
          </a:p>
          <a:p>
            <a:r>
              <a:rPr lang="en-US"/>
              <a:t>layer</a:t>
            </a:r>
          </a:p>
        </p:txBody>
      </p:sp>
      <p:cxnSp>
        <p:nvCxnSpPr>
          <p:cNvPr id="52" name="Straight Arrow Connector 51">
            <a:extLst>
              <a:ext uri="{FF2B5EF4-FFF2-40B4-BE49-F238E27FC236}">
                <a16:creationId xmlns:a16="http://schemas.microsoft.com/office/drawing/2014/main" id="{77D7635C-60C7-0CD8-1655-EEBD9DF72E9E}"/>
              </a:ext>
            </a:extLst>
          </p:cNvPr>
          <p:cNvCxnSpPr>
            <a:cxnSpLocks/>
          </p:cNvCxnSpPr>
          <p:nvPr/>
        </p:nvCxnSpPr>
        <p:spPr>
          <a:xfrm>
            <a:off x="7398020" y="4185520"/>
            <a:ext cx="2625090" cy="1099321"/>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53" name="Straight Arrow Connector 52">
            <a:extLst>
              <a:ext uri="{FF2B5EF4-FFF2-40B4-BE49-F238E27FC236}">
                <a16:creationId xmlns:a16="http://schemas.microsoft.com/office/drawing/2014/main" id="{257A097F-CAF3-60D2-0CDE-FF425DEE6F22}"/>
              </a:ext>
            </a:extLst>
          </p:cNvPr>
          <p:cNvCxnSpPr>
            <a:cxnSpLocks/>
          </p:cNvCxnSpPr>
          <p:nvPr/>
        </p:nvCxnSpPr>
        <p:spPr>
          <a:xfrm flipV="1">
            <a:off x="7421881" y="3473399"/>
            <a:ext cx="2542170" cy="465675"/>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54" name="Straight Arrow Connector 53">
            <a:extLst>
              <a:ext uri="{FF2B5EF4-FFF2-40B4-BE49-F238E27FC236}">
                <a16:creationId xmlns:a16="http://schemas.microsoft.com/office/drawing/2014/main" id="{93C4905B-77D0-F792-03E7-96652C82EA57}"/>
              </a:ext>
            </a:extLst>
          </p:cNvPr>
          <p:cNvCxnSpPr>
            <a:cxnSpLocks/>
          </p:cNvCxnSpPr>
          <p:nvPr/>
        </p:nvCxnSpPr>
        <p:spPr>
          <a:xfrm>
            <a:off x="7417410" y="4108589"/>
            <a:ext cx="2546641" cy="694901"/>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55" name="Straight Arrow Connector 54">
            <a:extLst>
              <a:ext uri="{FF2B5EF4-FFF2-40B4-BE49-F238E27FC236}">
                <a16:creationId xmlns:a16="http://schemas.microsoft.com/office/drawing/2014/main" id="{A5F64810-74C2-3ACF-4C51-E5C6642F6C9D}"/>
              </a:ext>
            </a:extLst>
          </p:cNvPr>
          <p:cNvCxnSpPr>
            <a:cxnSpLocks/>
          </p:cNvCxnSpPr>
          <p:nvPr/>
        </p:nvCxnSpPr>
        <p:spPr>
          <a:xfrm flipV="1">
            <a:off x="7428881" y="3028609"/>
            <a:ext cx="2578989" cy="800172"/>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56" name="Straight Arrow Connector 55">
            <a:extLst>
              <a:ext uri="{FF2B5EF4-FFF2-40B4-BE49-F238E27FC236}">
                <a16:creationId xmlns:a16="http://schemas.microsoft.com/office/drawing/2014/main" id="{018C9574-3A09-3527-7987-CD443E76F17E}"/>
              </a:ext>
            </a:extLst>
          </p:cNvPr>
          <p:cNvCxnSpPr>
            <a:cxnSpLocks/>
            <a:stCxn id="46" idx="3"/>
            <a:endCxn id="69" idx="1"/>
          </p:cNvCxnSpPr>
          <p:nvPr/>
        </p:nvCxnSpPr>
        <p:spPr>
          <a:xfrm>
            <a:off x="7421881" y="4027443"/>
            <a:ext cx="2634243" cy="289044"/>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57" name="Straight Arrow Connector 56">
            <a:extLst>
              <a:ext uri="{FF2B5EF4-FFF2-40B4-BE49-F238E27FC236}">
                <a16:creationId xmlns:a16="http://schemas.microsoft.com/office/drawing/2014/main" id="{EE1A0077-1705-257D-9EFE-DBAA75E94AC3}"/>
              </a:ext>
            </a:extLst>
          </p:cNvPr>
          <p:cNvCxnSpPr>
            <a:cxnSpLocks/>
          </p:cNvCxnSpPr>
          <p:nvPr/>
        </p:nvCxnSpPr>
        <p:spPr>
          <a:xfrm flipV="1">
            <a:off x="7421881" y="3967280"/>
            <a:ext cx="2585989" cy="9614"/>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72CBB7D7-2C34-1CD0-EE07-EAE4C6BDF311}"/>
                  </a:ext>
                </a:extLst>
              </p:cNvPr>
              <p:cNvSpPr txBox="1"/>
              <p:nvPr/>
            </p:nvSpPr>
            <p:spPr>
              <a:xfrm>
                <a:off x="10056124" y="2795851"/>
                <a:ext cx="4719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𝑜𝑢𝑡</m:t>
                          </m:r>
                        </m:sub>
                      </m:sSub>
                    </m:oMath>
                  </m:oMathPara>
                </a14:m>
                <a:endParaRPr lang="en-US"/>
              </a:p>
            </p:txBody>
          </p:sp>
        </mc:Choice>
        <mc:Fallback xmlns="">
          <p:sp>
            <p:nvSpPr>
              <p:cNvPr id="66" name="TextBox 65">
                <a:extLst>
                  <a:ext uri="{FF2B5EF4-FFF2-40B4-BE49-F238E27FC236}">
                    <a16:creationId xmlns:a16="http://schemas.microsoft.com/office/drawing/2014/main" id="{72CBB7D7-2C34-1CD0-EE07-EAE4C6BDF311}"/>
                  </a:ext>
                </a:extLst>
              </p:cNvPr>
              <p:cNvSpPr txBox="1">
                <a:spLocks noRot="1" noChangeAspect="1" noMove="1" noResize="1" noEditPoints="1" noAdjustHandles="1" noChangeArrowheads="1" noChangeShapeType="1" noTextEdit="1"/>
              </p:cNvSpPr>
              <p:nvPr/>
            </p:nvSpPr>
            <p:spPr>
              <a:xfrm>
                <a:off x="10056124" y="2795851"/>
                <a:ext cx="471924" cy="276999"/>
              </a:xfrm>
              <a:prstGeom prst="rect">
                <a:avLst/>
              </a:prstGeom>
              <a:blipFill>
                <a:blip r:embed="rId10"/>
                <a:stretch>
                  <a:fillRect l="-11688" r="-3896"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C77546D-D73E-70CC-24D0-6D1C36493F7B}"/>
                  </a:ext>
                </a:extLst>
              </p:cNvPr>
              <p:cNvSpPr txBox="1"/>
              <p:nvPr/>
            </p:nvSpPr>
            <p:spPr>
              <a:xfrm>
                <a:off x="10056124" y="3256563"/>
                <a:ext cx="4719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𝑜𝑢𝑡</m:t>
                          </m:r>
                        </m:sub>
                      </m:sSub>
                    </m:oMath>
                  </m:oMathPara>
                </a14:m>
                <a:endParaRPr lang="en-US"/>
              </a:p>
            </p:txBody>
          </p:sp>
        </mc:Choice>
        <mc:Fallback xmlns="">
          <p:sp>
            <p:nvSpPr>
              <p:cNvPr id="67" name="TextBox 66">
                <a:extLst>
                  <a:ext uri="{FF2B5EF4-FFF2-40B4-BE49-F238E27FC236}">
                    <a16:creationId xmlns:a16="http://schemas.microsoft.com/office/drawing/2014/main" id="{9C77546D-D73E-70CC-24D0-6D1C36493F7B}"/>
                  </a:ext>
                </a:extLst>
              </p:cNvPr>
              <p:cNvSpPr txBox="1">
                <a:spLocks noRot="1" noChangeAspect="1" noMove="1" noResize="1" noEditPoints="1" noAdjustHandles="1" noChangeArrowheads="1" noChangeShapeType="1" noTextEdit="1"/>
              </p:cNvSpPr>
              <p:nvPr/>
            </p:nvSpPr>
            <p:spPr>
              <a:xfrm>
                <a:off x="10056124" y="3256563"/>
                <a:ext cx="471924" cy="276999"/>
              </a:xfrm>
              <a:prstGeom prst="rect">
                <a:avLst/>
              </a:prstGeom>
              <a:blipFill>
                <a:blip r:embed="rId10"/>
                <a:stretch>
                  <a:fillRect l="-11688" r="-3896"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2BE7E0EB-D9A5-AF62-60F0-894C66C6161B}"/>
                  </a:ext>
                </a:extLst>
              </p:cNvPr>
              <p:cNvSpPr txBox="1"/>
              <p:nvPr/>
            </p:nvSpPr>
            <p:spPr>
              <a:xfrm>
                <a:off x="10056124" y="3717275"/>
                <a:ext cx="4719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𝑜𝑢𝑡</m:t>
                          </m:r>
                        </m:sub>
                      </m:sSub>
                    </m:oMath>
                  </m:oMathPara>
                </a14:m>
                <a:endParaRPr lang="en-US"/>
              </a:p>
            </p:txBody>
          </p:sp>
        </mc:Choice>
        <mc:Fallback xmlns="">
          <p:sp>
            <p:nvSpPr>
              <p:cNvPr id="68" name="TextBox 67">
                <a:extLst>
                  <a:ext uri="{FF2B5EF4-FFF2-40B4-BE49-F238E27FC236}">
                    <a16:creationId xmlns:a16="http://schemas.microsoft.com/office/drawing/2014/main" id="{2BE7E0EB-D9A5-AF62-60F0-894C66C6161B}"/>
                  </a:ext>
                </a:extLst>
              </p:cNvPr>
              <p:cNvSpPr txBox="1">
                <a:spLocks noRot="1" noChangeAspect="1" noMove="1" noResize="1" noEditPoints="1" noAdjustHandles="1" noChangeArrowheads="1" noChangeShapeType="1" noTextEdit="1"/>
              </p:cNvSpPr>
              <p:nvPr/>
            </p:nvSpPr>
            <p:spPr>
              <a:xfrm>
                <a:off x="10056124" y="3717275"/>
                <a:ext cx="471924" cy="276999"/>
              </a:xfrm>
              <a:prstGeom prst="rect">
                <a:avLst/>
              </a:prstGeom>
              <a:blipFill>
                <a:blip r:embed="rId10"/>
                <a:stretch>
                  <a:fillRect l="-11688" r="-3896"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9ABBAD6-B16E-DE76-7EDD-835BDF56FA82}"/>
                  </a:ext>
                </a:extLst>
              </p:cNvPr>
              <p:cNvSpPr txBox="1"/>
              <p:nvPr/>
            </p:nvSpPr>
            <p:spPr>
              <a:xfrm>
                <a:off x="10056124" y="4177987"/>
                <a:ext cx="4719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𝑜𝑢𝑡</m:t>
                          </m:r>
                        </m:sub>
                      </m:sSub>
                    </m:oMath>
                  </m:oMathPara>
                </a14:m>
                <a:endParaRPr lang="en-US"/>
              </a:p>
            </p:txBody>
          </p:sp>
        </mc:Choice>
        <mc:Fallback xmlns="">
          <p:sp>
            <p:nvSpPr>
              <p:cNvPr id="69" name="TextBox 68">
                <a:extLst>
                  <a:ext uri="{FF2B5EF4-FFF2-40B4-BE49-F238E27FC236}">
                    <a16:creationId xmlns:a16="http://schemas.microsoft.com/office/drawing/2014/main" id="{D9ABBAD6-B16E-DE76-7EDD-835BDF56FA82}"/>
                  </a:ext>
                </a:extLst>
              </p:cNvPr>
              <p:cNvSpPr txBox="1">
                <a:spLocks noRot="1" noChangeAspect="1" noMove="1" noResize="1" noEditPoints="1" noAdjustHandles="1" noChangeArrowheads="1" noChangeShapeType="1" noTextEdit="1"/>
              </p:cNvSpPr>
              <p:nvPr/>
            </p:nvSpPr>
            <p:spPr>
              <a:xfrm>
                <a:off x="10056124" y="4177987"/>
                <a:ext cx="471924" cy="276999"/>
              </a:xfrm>
              <a:prstGeom prst="rect">
                <a:avLst/>
              </a:prstGeom>
              <a:blipFill>
                <a:blip r:embed="rId10"/>
                <a:stretch>
                  <a:fillRect l="-11688" r="-3896"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2250847-0FD3-14EE-997B-D2645E5CD2A0}"/>
                  </a:ext>
                </a:extLst>
              </p:cNvPr>
              <p:cNvSpPr txBox="1"/>
              <p:nvPr/>
            </p:nvSpPr>
            <p:spPr>
              <a:xfrm>
                <a:off x="10056124" y="4638699"/>
                <a:ext cx="4719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𝑜𝑢𝑡</m:t>
                          </m:r>
                        </m:sub>
                      </m:sSub>
                    </m:oMath>
                  </m:oMathPara>
                </a14:m>
                <a:endParaRPr lang="en-US"/>
              </a:p>
            </p:txBody>
          </p:sp>
        </mc:Choice>
        <mc:Fallback xmlns="">
          <p:sp>
            <p:nvSpPr>
              <p:cNvPr id="70" name="TextBox 69">
                <a:extLst>
                  <a:ext uri="{FF2B5EF4-FFF2-40B4-BE49-F238E27FC236}">
                    <a16:creationId xmlns:a16="http://schemas.microsoft.com/office/drawing/2014/main" id="{92250847-0FD3-14EE-997B-D2645E5CD2A0}"/>
                  </a:ext>
                </a:extLst>
              </p:cNvPr>
              <p:cNvSpPr txBox="1">
                <a:spLocks noRot="1" noChangeAspect="1" noMove="1" noResize="1" noEditPoints="1" noAdjustHandles="1" noChangeArrowheads="1" noChangeShapeType="1" noTextEdit="1"/>
              </p:cNvSpPr>
              <p:nvPr/>
            </p:nvSpPr>
            <p:spPr>
              <a:xfrm>
                <a:off x="10056124" y="4638699"/>
                <a:ext cx="471924" cy="276999"/>
              </a:xfrm>
              <a:prstGeom prst="rect">
                <a:avLst/>
              </a:prstGeom>
              <a:blipFill>
                <a:blip r:embed="rId10"/>
                <a:stretch>
                  <a:fillRect l="-11688" r="-3896"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E52410DC-6AD7-EC94-B97D-1CC03DA599C5}"/>
                  </a:ext>
                </a:extLst>
              </p:cNvPr>
              <p:cNvSpPr txBox="1"/>
              <p:nvPr/>
            </p:nvSpPr>
            <p:spPr>
              <a:xfrm>
                <a:off x="10056124" y="5099412"/>
                <a:ext cx="4719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𝑜𝑢𝑡</m:t>
                          </m:r>
                        </m:sub>
                      </m:sSub>
                    </m:oMath>
                  </m:oMathPara>
                </a14:m>
                <a:endParaRPr lang="en-US"/>
              </a:p>
            </p:txBody>
          </p:sp>
        </mc:Choice>
        <mc:Fallback xmlns="">
          <p:sp>
            <p:nvSpPr>
              <p:cNvPr id="71" name="TextBox 70">
                <a:extLst>
                  <a:ext uri="{FF2B5EF4-FFF2-40B4-BE49-F238E27FC236}">
                    <a16:creationId xmlns:a16="http://schemas.microsoft.com/office/drawing/2014/main" id="{E52410DC-6AD7-EC94-B97D-1CC03DA599C5}"/>
                  </a:ext>
                </a:extLst>
              </p:cNvPr>
              <p:cNvSpPr txBox="1">
                <a:spLocks noRot="1" noChangeAspect="1" noMove="1" noResize="1" noEditPoints="1" noAdjustHandles="1" noChangeArrowheads="1" noChangeShapeType="1" noTextEdit="1"/>
              </p:cNvSpPr>
              <p:nvPr/>
            </p:nvSpPr>
            <p:spPr>
              <a:xfrm>
                <a:off x="10056124" y="5099412"/>
                <a:ext cx="471924" cy="276999"/>
              </a:xfrm>
              <a:prstGeom prst="rect">
                <a:avLst/>
              </a:prstGeom>
              <a:blipFill>
                <a:blip r:embed="rId10"/>
                <a:stretch>
                  <a:fillRect l="-11688" r="-3896" b="-26667"/>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2167FD13-10C2-408A-5F38-31B6B5ACC681}"/>
              </a:ext>
            </a:extLst>
          </p:cNvPr>
          <p:cNvSpPr txBox="1"/>
          <p:nvPr/>
        </p:nvSpPr>
        <p:spPr>
          <a:xfrm>
            <a:off x="5201348" y="3688318"/>
            <a:ext cx="288862" cy="369332"/>
          </a:xfrm>
          <a:prstGeom prst="rect">
            <a:avLst/>
          </a:prstGeom>
          <a:noFill/>
        </p:spPr>
        <p:txBody>
          <a:bodyPr wrap="none" rtlCol="0">
            <a:spAutoFit/>
          </a:bodyPr>
          <a:lstStyle/>
          <a:p>
            <a:r>
              <a:rPr lang="en-US"/>
              <a:t>y</a:t>
            </a:r>
          </a:p>
        </p:txBody>
      </p:sp>
    </p:spTree>
    <p:extLst>
      <p:ext uri="{BB962C8B-B14F-4D97-AF65-F5344CB8AC3E}">
        <p14:creationId xmlns:p14="http://schemas.microsoft.com/office/powerpoint/2010/main" val="1674260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6" grpId="0"/>
      <p:bldP spid="46" grpId="0" animBg="1"/>
      <p:bldP spid="48" grpId="0"/>
      <p:bldP spid="50" grpId="0"/>
      <p:bldP spid="51" grpId="0"/>
      <p:bldP spid="66" grpId="0"/>
      <p:bldP spid="67" grpId="0"/>
      <p:bldP spid="68" grpId="0"/>
      <p:bldP spid="69" grpId="0"/>
      <p:bldP spid="70" grpId="0"/>
      <p:bldP spid="71" grpId="0"/>
      <p:bldP spid="8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7310</TotalTime>
  <Words>4653</Words>
  <Application>Microsoft Office PowerPoint</Application>
  <PresentationFormat>Widescreen</PresentationFormat>
  <Paragraphs>611</Paragraphs>
  <Slides>65</Slides>
  <Notes>1</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65</vt:i4>
      </vt:variant>
    </vt:vector>
  </HeadingPairs>
  <TitlesOfParts>
    <vt:vector size="75" baseType="lpstr">
      <vt:lpstr>Aptos</vt:lpstr>
      <vt:lpstr>Aptos Display</vt:lpstr>
      <vt:lpstr>Arial</vt:lpstr>
      <vt:lpstr>Calibri</vt:lpstr>
      <vt:lpstr>Cambria Math</vt:lpstr>
      <vt:lpstr>Courier New</vt:lpstr>
      <vt:lpstr>IBM Plex Sans</vt:lpstr>
      <vt:lpstr>Lucida Grande</vt:lpstr>
      <vt:lpstr>Roboto</vt:lpstr>
      <vt:lpstr>Office Theme</vt:lpstr>
      <vt:lpstr>Using AI as a Data Science Research:  Changes, Capabilities, and Ethics</vt:lpstr>
      <vt:lpstr>The Plan</vt:lpstr>
      <vt:lpstr>Generating Functions, Data, and Models</vt:lpstr>
      <vt:lpstr>Cubic Generating Function and Cubic Model</vt:lpstr>
      <vt:lpstr>A Bad Model</vt:lpstr>
      <vt:lpstr>A quick note about Data</vt:lpstr>
      <vt:lpstr>A generalized model</vt:lpstr>
      <vt:lpstr>Key elements of a neural network</vt:lpstr>
      <vt:lpstr>The Artificial Neuron or Perceptron</vt:lpstr>
      <vt:lpstr>Neural Networks</vt:lpstr>
      <vt:lpstr>Updating the Weights</vt:lpstr>
      <vt:lpstr>Training a Neural Network</vt:lpstr>
      <vt:lpstr>Sample codes</vt:lpstr>
      <vt:lpstr>Data for an XOR (Exclusive OR) Logic Circuit</vt:lpstr>
      <vt:lpstr>A very simple neural network</vt:lpstr>
      <vt:lpstr> Example: Binary to Decimal Converter </vt:lpstr>
      <vt:lpstr>A dense neural network</vt:lpstr>
      <vt:lpstr>Word2Vec  an early example of embedding changing words into vectors</vt:lpstr>
      <vt:lpstr>An Example of Word2Vect</vt:lpstr>
      <vt:lpstr>Cosine similarity table between some common words</vt:lpstr>
      <vt:lpstr>Word Arithmetic</vt:lpstr>
      <vt:lpstr>Document Similarity</vt:lpstr>
      <vt:lpstr>Similarity score between AI summaries and human abstracts</vt:lpstr>
      <vt:lpstr>Similarites between actual matches and non-matches</vt:lpstr>
      <vt:lpstr>What is artificial intelligence?</vt:lpstr>
      <vt:lpstr>Traits of intelligence </vt:lpstr>
      <vt:lpstr>Artificial General Intelligence</vt:lpstr>
      <vt:lpstr>The MNIST Data Set </vt:lpstr>
      <vt:lpstr>Deep learning - 2015</vt:lpstr>
      <vt:lpstr>Transformer  Models - 2017</vt:lpstr>
      <vt:lpstr>Natural Language Processing</vt:lpstr>
      <vt:lpstr>Why do we have LLMs?</vt:lpstr>
      <vt:lpstr>The rate of progress in AI</vt:lpstr>
      <vt:lpstr>Large Language Model Data Sets and Weights</vt:lpstr>
      <vt:lpstr>How fast is AI getting better?</vt:lpstr>
      <vt:lpstr>New Benchmarks – MMMU and GPQA</vt:lpstr>
      <vt:lpstr>OpenAI o1 Benchmarks</vt:lpstr>
      <vt:lpstr>GPQA Diamond</vt:lpstr>
      <vt:lpstr>Astronomers are studying a star with a Teff of approximately 6000 K. They are interested in spectroscopically determining the surface gravity of the star using spectral lines (EW &lt; 100 mA) of two chemical elements, El1 and El2. Given the atmospheric temperature of the star, El1 is mostly in the neutral phase, while El2 is mostly ionized. Which lines are the most sensitive to surface gravity for the astronomers to consider? </vt:lpstr>
      <vt:lpstr>A scientist studies the stress response of barley to increased temperatures and finds a protein which contributes to heat tolerance through the stabilisation of cell membrane. The scientist is very happy and wants to create a heat-tolerant cultivar of diploid wheat. Using databases, they find a heat tolerance protein homologue and start analysing its accumulation under heat stress. Soon enough, the scientist discovers this protein is not synthesised in the wheat cultivar they study. There are many possible reasons for such behaviour, including:</vt:lpstr>
      <vt:lpstr>Expert Validation and Question Revision Each question goes through a three-step expert validation phase:</vt:lpstr>
      <vt:lpstr>The AI Scientist</vt:lpstr>
      <vt:lpstr>Advantages and Dangers of LLMs</vt:lpstr>
      <vt:lpstr>Evolving views of LLM</vt:lpstr>
      <vt:lpstr>Orientation/Fine Tuning</vt:lpstr>
      <vt:lpstr>Context</vt:lpstr>
      <vt:lpstr>Data</vt:lpstr>
      <vt:lpstr>Security</vt:lpstr>
      <vt:lpstr>Tools</vt:lpstr>
      <vt:lpstr>Requests and Queries</vt:lpstr>
      <vt:lpstr>Revisions</vt:lpstr>
      <vt:lpstr>Final review and acknowledgement</vt:lpstr>
      <vt:lpstr>Learning New Ideas</vt:lpstr>
      <vt:lpstr>Creative Exploration of Concepts</vt:lpstr>
      <vt:lpstr>Summarizing Text</vt:lpstr>
      <vt:lpstr>Finding the right tone</vt:lpstr>
      <vt:lpstr>Writing Code and Analyzing Data</vt:lpstr>
      <vt:lpstr>Moving between unstructured and structured data</vt:lpstr>
      <vt:lpstr>Using LLM’s in Non-STEM Research</vt:lpstr>
      <vt:lpstr>Levels of using AI and ML</vt:lpstr>
      <vt:lpstr>Can a chatbot transcribe handwriting?</vt:lpstr>
      <vt:lpstr>Transcription of handwritten letters</vt:lpstr>
      <vt:lpstr>Some thoughts on Ethics</vt:lpstr>
      <vt:lpstr>Bloom’s Hierarchy of Knowledge</vt:lpstr>
      <vt:lpstr>Scholarship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Rise of Generative AI</dc:title>
  <dc:creator>John Wallin</dc:creator>
  <cp:lastModifiedBy>John Wallin</cp:lastModifiedBy>
  <cp:revision>4</cp:revision>
  <dcterms:created xsi:type="dcterms:W3CDTF">2024-06-22T20:31:18Z</dcterms:created>
  <dcterms:modified xsi:type="dcterms:W3CDTF">2024-11-10T22:00:24Z</dcterms:modified>
</cp:coreProperties>
</file>